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2" r:id="rId1"/>
  </p:sldMasterIdLst>
  <p:notesMasterIdLst>
    <p:notesMasterId r:id="rId12"/>
  </p:notesMasterIdLst>
  <p:sldIdLst>
    <p:sldId id="258" r:id="rId2"/>
    <p:sldId id="257" r:id="rId3"/>
    <p:sldId id="282" r:id="rId4"/>
    <p:sldId id="276" r:id="rId5"/>
    <p:sldId id="285" r:id="rId6"/>
    <p:sldId id="279" r:id="rId7"/>
    <p:sldId id="280" r:id="rId8"/>
    <p:sldId id="264" r:id="rId9"/>
    <p:sldId id="261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7" autoAdjust="0"/>
    <p:restoredTop sz="55382" autoAdjust="0"/>
  </p:normalViewPr>
  <p:slideViewPr>
    <p:cSldViewPr snapToGrid="0" snapToObjects="1">
      <p:cViewPr>
        <p:scale>
          <a:sx n="75" d="100"/>
          <a:sy n="75" d="100"/>
        </p:scale>
        <p:origin x="-272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5C1AFE-920F-AF49-B6E1-6B4BC6F36F64}" type="doc">
      <dgm:prSet loTypeId="urn:microsoft.com/office/officeart/2005/8/layout/radial4" loCatId="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739495-C785-9B49-A90E-199A80CA61DE}">
      <dgm:prSet phldrT="[Text]" custT="1"/>
      <dgm:spPr/>
      <dgm:t>
        <a:bodyPr/>
        <a:lstStyle/>
        <a:p>
          <a:r>
            <a:rPr lang="en-US" sz="2200" dirty="0" smtClean="0"/>
            <a:t>Web Strategy</a:t>
          </a:r>
          <a:endParaRPr lang="en-US" sz="2200" dirty="0"/>
        </a:p>
      </dgm:t>
    </dgm:pt>
    <dgm:pt modelId="{064F8ED6-CB42-4D4C-B290-D84634282E01}" type="parTrans" cxnId="{9222083F-E5BD-5D47-8EB2-BB76ED95438D}">
      <dgm:prSet/>
      <dgm:spPr/>
      <dgm:t>
        <a:bodyPr/>
        <a:lstStyle/>
        <a:p>
          <a:endParaRPr lang="en-US"/>
        </a:p>
      </dgm:t>
    </dgm:pt>
    <dgm:pt modelId="{FFF1DC81-BBDA-A143-9648-725A08ED9D7D}" type="sibTrans" cxnId="{9222083F-E5BD-5D47-8EB2-BB76ED95438D}">
      <dgm:prSet/>
      <dgm:spPr/>
      <dgm:t>
        <a:bodyPr/>
        <a:lstStyle/>
        <a:p>
          <a:endParaRPr lang="en-US"/>
        </a:p>
      </dgm:t>
    </dgm:pt>
    <dgm:pt modelId="{475EBB8C-101A-7641-8ADA-9404A223C85C}">
      <dgm:prSet phldrT="[Text]"/>
      <dgm:spPr/>
      <dgm:t>
        <a:bodyPr/>
        <a:lstStyle/>
        <a:p>
          <a:r>
            <a:rPr lang="en-US" dirty="0" smtClean="0"/>
            <a:t>Forward Learning</a:t>
          </a:r>
          <a:endParaRPr lang="en-US" dirty="0"/>
        </a:p>
      </dgm:t>
    </dgm:pt>
    <dgm:pt modelId="{C347EEA3-EB2C-7D43-B360-512E45B23F48}" type="parTrans" cxnId="{ADF9A038-F616-1F4A-903C-72A5534D1A82}">
      <dgm:prSet/>
      <dgm:spPr/>
      <dgm:t>
        <a:bodyPr/>
        <a:lstStyle/>
        <a:p>
          <a:endParaRPr lang="en-US"/>
        </a:p>
      </dgm:t>
    </dgm:pt>
    <dgm:pt modelId="{2A062ECA-4670-074B-A4A5-A77AC78733D5}" type="sibTrans" cxnId="{ADF9A038-F616-1F4A-903C-72A5534D1A82}">
      <dgm:prSet/>
      <dgm:spPr/>
      <dgm:t>
        <a:bodyPr/>
        <a:lstStyle/>
        <a:p>
          <a:endParaRPr lang="en-US"/>
        </a:p>
      </dgm:t>
    </dgm:pt>
    <dgm:pt modelId="{466CE414-DC76-1340-824D-12BEA1A0BEBD}">
      <dgm:prSet phldrT="[Text]"/>
      <dgm:spPr/>
      <dgm:t>
        <a:bodyPr/>
        <a:lstStyle/>
        <a:p>
          <a:r>
            <a:rPr lang="en-US" dirty="0" smtClean="0"/>
            <a:t>Public Focused</a:t>
          </a:r>
          <a:endParaRPr lang="en-US" dirty="0"/>
        </a:p>
      </dgm:t>
    </dgm:pt>
    <dgm:pt modelId="{D476CFC5-5A9C-FD42-9FF0-828B15158B31}" type="parTrans" cxnId="{0AD14B2E-D282-8C4B-816A-BDBA8D5CB7D9}">
      <dgm:prSet/>
      <dgm:spPr/>
      <dgm:t>
        <a:bodyPr/>
        <a:lstStyle/>
        <a:p>
          <a:endParaRPr lang="en-US"/>
        </a:p>
      </dgm:t>
    </dgm:pt>
    <dgm:pt modelId="{EE0084F3-C201-9045-9AE5-8EBAD0076F7A}" type="sibTrans" cxnId="{0AD14B2E-D282-8C4B-816A-BDBA8D5CB7D9}">
      <dgm:prSet/>
      <dgm:spPr/>
      <dgm:t>
        <a:bodyPr/>
        <a:lstStyle/>
        <a:p>
          <a:endParaRPr lang="en-US"/>
        </a:p>
      </dgm:t>
    </dgm:pt>
    <dgm:pt modelId="{60B4BCBC-F955-634D-8770-9BE932849405}">
      <dgm:prSet phldrT="[Text]"/>
      <dgm:spPr/>
      <dgm:t>
        <a:bodyPr/>
        <a:lstStyle/>
        <a:p>
          <a:r>
            <a:rPr lang="en-US" dirty="0" smtClean="0"/>
            <a:t>Cost Effective and Efficient</a:t>
          </a:r>
          <a:endParaRPr lang="en-US" dirty="0"/>
        </a:p>
      </dgm:t>
    </dgm:pt>
    <dgm:pt modelId="{18DD3D11-F1C1-4F44-BA62-45E1B41F920E}" type="parTrans" cxnId="{15E4DB16-803D-F141-AFC8-750BF146351A}">
      <dgm:prSet/>
      <dgm:spPr/>
      <dgm:t>
        <a:bodyPr/>
        <a:lstStyle/>
        <a:p>
          <a:endParaRPr lang="en-US"/>
        </a:p>
      </dgm:t>
    </dgm:pt>
    <dgm:pt modelId="{CE671A94-3A27-F34E-96A3-B522A6FA1B69}" type="sibTrans" cxnId="{15E4DB16-803D-F141-AFC8-750BF146351A}">
      <dgm:prSet/>
      <dgm:spPr/>
      <dgm:t>
        <a:bodyPr/>
        <a:lstStyle/>
        <a:p>
          <a:endParaRPr lang="en-US"/>
        </a:p>
      </dgm:t>
    </dgm:pt>
    <dgm:pt modelId="{9BCE862F-A6CC-264F-8FA4-77D007229F1B}">
      <dgm:prSet phldrT="[Text]"/>
      <dgm:spPr/>
      <dgm:t>
        <a:bodyPr/>
        <a:lstStyle/>
        <a:p>
          <a:r>
            <a:rPr lang="en-US" dirty="0" smtClean="0"/>
            <a:t>Collaborative</a:t>
          </a:r>
        </a:p>
      </dgm:t>
    </dgm:pt>
    <dgm:pt modelId="{6DFE31E2-56EB-9248-BA2D-428985744F46}" type="parTrans" cxnId="{B9D70503-082E-1644-9C65-AA444941590B}">
      <dgm:prSet/>
      <dgm:spPr/>
      <dgm:t>
        <a:bodyPr/>
        <a:lstStyle/>
        <a:p>
          <a:endParaRPr lang="en-US"/>
        </a:p>
      </dgm:t>
    </dgm:pt>
    <dgm:pt modelId="{67FBD1E1-B396-2E42-9562-9661BABE0826}" type="sibTrans" cxnId="{B9D70503-082E-1644-9C65-AA444941590B}">
      <dgm:prSet/>
      <dgm:spPr/>
      <dgm:t>
        <a:bodyPr/>
        <a:lstStyle/>
        <a:p>
          <a:endParaRPr lang="en-US"/>
        </a:p>
      </dgm:t>
    </dgm:pt>
    <dgm:pt modelId="{FC5B3330-41AA-B749-A454-82D5724C9940}">
      <dgm:prSet phldrT="[Text]"/>
      <dgm:spPr/>
      <dgm:t>
        <a:bodyPr/>
        <a:lstStyle/>
        <a:p>
          <a:r>
            <a:rPr lang="en-US" dirty="0" smtClean="0"/>
            <a:t>Create a Web Centric Culture</a:t>
          </a:r>
        </a:p>
      </dgm:t>
    </dgm:pt>
    <dgm:pt modelId="{C6A0D9F3-2F2D-3049-9324-258C8CABB0D7}" type="parTrans" cxnId="{E87998EF-E02C-1042-BB0A-5CC20211BF6A}">
      <dgm:prSet/>
      <dgm:spPr/>
      <dgm:t>
        <a:bodyPr/>
        <a:lstStyle/>
        <a:p>
          <a:endParaRPr lang="en-US"/>
        </a:p>
      </dgm:t>
    </dgm:pt>
    <dgm:pt modelId="{95A5DDC9-18DE-F64B-A5E3-88F6813AB63D}" type="sibTrans" cxnId="{E87998EF-E02C-1042-BB0A-5CC20211BF6A}">
      <dgm:prSet/>
      <dgm:spPr/>
      <dgm:t>
        <a:bodyPr/>
        <a:lstStyle/>
        <a:p>
          <a:endParaRPr lang="en-US"/>
        </a:p>
      </dgm:t>
    </dgm:pt>
    <dgm:pt modelId="{A9DA781E-10F8-2345-B6AF-06AF091DFF86}" type="pres">
      <dgm:prSet presAssocID="{395C1AFE-920F-AF49-B6E1-6B4BC6F36F6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FDBC3C-30DC-C543-876F-69821B2268EF}" type="pres">
      <dgm:prSet presAssocID="{FA739495-C785-9B49-A90E-199A80CA61DE}" presName="centerShape" presStyleLbl="node0" presStyleIdx="0" presStyleCnt="1" custScaleX="108955" custScaleY="106436"/>
      <dgm:spPr/>
      <dgm:t>
        <a:bodyPr/>
        <a:lstStyle/>
        <a:p>
          <a:endParaRPr lang="en-US"/>
        </a:p>
      </dgm:t>
    </dgm:pt>
    <dgm:pt modelId="{1C012C9D-08A2-AC41-AFD5-087B2A5B6234}" type="pres">
      <dgm:prSet presAssocID="{C347EEA3-EB2C-7D43-B360-512E45B23F48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E626D068-C42E-3D46-846A-CC86A40008A2}" type="pres">
      <dgm:prSet presAssocID="{475EBB8C-101A-7641-8ADA-9404A223C85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18E7B8-C54E-5D4F-9099-6EC59328C70F}" type="pres">
      <dgm:prSet presAssocID="{D476CFC5-5A9C-FD42-9FF0-828B15158B31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4C7F96AD-D7AA-9642-ACA4-69F0A66F33EA}" type="pres">
      <dgm:prSet presAssocID="{466CE414-DC76-1340-824D-12BEA1A0BEB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B9A3F-9099-594F-A547-9CD76F8D4BDD}" type="pres">
      <dgm:prSet presAssocID="{18DD3D11-F1C1-4F44-BA62-45E1B41F920E}" presName="parTrans" presStyleLbl="bgSibTrans2D1" presStyleIdx="2" presStyleCnt="5" custLinFactNeighborX="-3" custLinFactNeighborY="-18"/>
      <dgm:spPr/>
      <dgm:t>
        <a:bodyPr/>
        <a:lstStyle/>
        <a:p>
          <a:endParaRPr lang="en-US"/>
        </a:p>
      </dgm:t>
    </dgm:pt>
    <dgm:pt modelId="{0F7DCA02-E2A6-FC4A-B0F7-B3349612D3E9}" type="pres">
      <dgm:prSet presAssocID="{60B4BCBC-F955-634D-8770-9BE93284940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0D270-F26B-1C43-9B6E-971B54976BAD}" type="pres">
      <dgm:prSet presAssocID="{6DFE31E2-56EB-9248-BA2D-428985744F46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42899586-901E-0D46-897E-5F36FD4D0681}" type="pres">
      <dgm:prSet presAssocID="{9BCE862F-A6CC-264F-8FA4-77D007229F1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703DB-6115-A246-B6F7-AA254232E1C2}" type="pres">
      <dgm:prSet presAssocID="{C6A0D9F3-2F2D-3049-9324-258C8CABB0D7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47228D54-BFA9-FD43-9219-29CFDC82BC20}" type="pres">
      <dgm:prSet presAssocID="{FC5B3330-41AA-B749-A454-82D5724C994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1C4590-C1ED-8C44-ABCE-ACDA6EB9C237}" type="presOf" srcId="{60B4BCBC-F955-634D-8770-9BE932849405}" destId="{0F7DCA02-E2A6-FC4A-B0F7-B3349612D3E9}" srcOrd="0" destOrd="0" presId="urn:microsoft.com/office/officeart/2005/8/layout/radial4"/>
    <dgm:cxn modelId="{9222083F-E5BD-5D47-8EB2-BB76ED95438D}" srcId="{395C1AFE-920F-AF49-B6E1-6B4BC6F36F64}" destId="{FA739495-C785-9B49-A90E-199A80CA61DE}" srcOrd="0" destOrd="0" parTransId="{064F8ED6-CB42-4D4C-B290-D84634282E01}" sibTransId="{FFF1DC81-BBDA-A143-9648-725A08ED9D7D}"/>
    <dgm:cxn modelId="{0AD14B2E-D282-8C4B-816A-BDBA8D5CB7D9}" srcId="{FA739495-C785-9B49-A90E-199A80CA61DE}" destId="{466CE414-DC76-1340-824D-12BEA1A0BEBD}" srcOrd="1" destOrd="0" parTransId="{D476CFC5-5A9C-FD42-9FF0-828B15158B31}" sibTransId="{EE0084F3-C201-9045-9AE5-8EBAD0076F7A}"/>
    <dgm:cxn modelId="{A07D93B5-4C16-B246-9B24-02748922A2F9}" type="presOf" srcId="{466CE414-DC76-1340-824D-12BEA1A0BEBD}" destId="{4C7F96AD-D7AA-9642-ACA4-69F0A66F33EA}" srcOrd="0" destOrd="0" presId="urn:microsoft.com/office/officeart/2005/8/layout/radial4"/>
    <dgm:cxn modelId="{B9D70503-082E-1644-9C65-AA444941590B}" srcId="{FA739495-C785-9B49-A90E-199A80CA61DE}" destId="{9BCE862F-A6CC-264F-8FA4-77D007229F1B}" srcOrd="3" destOrd="0" parTransId="{6DFE31E2-56EB-9248-BA2D-428985744F46}" sibTransId="{67FBD1E1-B396-2E42-9562-9661BABE0826}"/>
    <dgm:cxn modelId="{16EA3081-DDD4-3F48-AE48-D5B874FC3309}" type="presOf" srcId="{FA739495-C785-9B49-A90E-199A80CA61DE}" destId="{74FDBC3C-30DC-C543-876F-69821B2268EF}" srcOrd="0" destOrd="0" presId="urn:microsoft.com/office/officeart/2005/8/layout/radial4"/>
    <dgm:cxn modelId="{D81F8685-EE0D-D042-AE89-16F762EF9285}" type="presOf" srcId="{C6A0D9F3-2F2D-3049-9324-258C8CABB0D7}" destId="{871703DB-6115-A246-B6F7-AA254232E1C2}" srcOrd="0" destOrd="0" presId="urn:microsoft.com/office/officeart/2005/8/layout/radial4"/>
    <dgm:cxn modelId="{0670018E-CFBA-0146-9199-9B7344E785E6}" type="presOf" srcId="{18DD3D11-F1C1-4F44-BA62-45E1B41F920E}" destId="{2FFB9A3F-9099-594F-A547-9CD76F8D4BDD}" srcOrd="0" destOrd="0" presId="urn:microsoft.com/office/officeart/2005/8/layout/radial4"/>
    <dgm:cxn modelId="{E87998EF-E02C-1042-BB0A-5CC20211BF6A}" srcId="{FA739495-C785-9B49-A90E-199A80CA61DE}" destId="{FC5B3330-41AA-B749-A454-82D5724C9940}" srcOrd="4" destOrd="0" parTransId="{C6A0D9F3-2F2D-3049-9324-258C8CABB0D7}" sibTransId="{95A5DDC9-18DE-F64B-A5E3-88F6813AB63D}"/>
    <dgm:cxn modelId="{15E4DB16-803D-F141-AFC8-750BF146351A}" srcId="{FA739495-C785-9B49-A90E-199A80CA61DE}" destId="{60B4BCBC-F955-634D-8770-9BE932849405}" srcOrd="2" destOrd="0" parTransId="{18DD3D11-F1C1-4F44-BA62-45E1B41F920E}" sibTransId="{CE671A94-3A27-F34E-96A3-B522A6FA1B69}"/>
    <dgm:cxn modelId="{286608D7-DCF7-8145-A759-31A2AC743891}" type="presOf" srcId="{9BCE862F-A6CC-264F-8FA4-77D007229F1B}" destId="{42899586-901E-0D46-897E-5F36FD4D0681}" srcOrd="0" destOrd="0" presId="urn:microsoft.com/office/officeart/2005/8/layout/radial4"/>
    <dgm:cxn modelId="{87BAF174-46CB-BA45-85F3-D096D51C76FF}" type="presOf" srcId="{D476CFC5-5A9C-FD42-9FF0-828B15158B31}" destId="{6018E7B8-C54E-5D4F-9099-6EC59328C70F}" srcOrd="0" destOrd="0" presId="urn:microsoft.com/office/officeart/2005/8/layout/radial4"/>
    <dgm:cxn modelId="{8AF0D5AB-58F8-1848-940E-6763BE335948}" type="presOf" srcId="{FC5B3330-41AA-B749-A454-82D5724C9940}" destId="{47228D54-BFA9-FD43-9219-29CFDC82BC20}" srcOrd="0" destOrd="0" presId="urn:microsoft.com/office/officeart/2005/8/layout/radial4"/>
    <dgm:cxn modelId="{8D649FDD-38B9-2A45-8295-9CA97947F45E}" type="presOf" srcId="{475EBB8C-101A-7641-8ADA-9404A223C85C}" destId="{E626D068-C42E-3D46-846A-CC86A40008A2}" srcOrd="0" destOrd="0" presId="urn:microsoft.com/office/officeart/2005/8/layout/radial4"/>
    <dgm:cxn modelId="{ADF9A038-F616-1F4A-903C-72A5534D1A82}" srcId="{FA739495-C785-9B49-A90E-199A80CA61DE}" destId="{475EBB8C-101A-7641-8ADA-9404A223C85C}" srcOrd="0" destOrd="0" parTransId="{C347EEA3-EB2C-7D43-B360-512E45B23F48}" sibTransId="{2A062ECA-4670-074B-A4A5-A77AC78733D5}"/>
    <dgm:cxn modelId="{06A40AB4-7F26-8E4C-809D-F246B404E362}" type="presOf" srcId="{C347EEA3-EB2C-7D43-B360-512E45B23F48}" destId="{1C012C9D-08A2-AC41-AFD5-087B2A5B6234}" srcOrd="0" destOrd="0" presId="urn:microsoft.com/office/officeart/2005/8/layout/radial4"/>
    <dgm:cxn modelId="{1F4C7F15-D74F-3441-88F1-B8CA1D730FDA}" type="presOf" srcId="{395C1AFE-920F-AF49-B6E1-6B4BC6F36F64}" destId="{A9DA781E-10F8-2345-B6AF-06AF091DFF86}" srcOrd="0" destOrd="0" presId="urn:microsoft.com/office/officeart/2005/8/layout/radial4"/>
    <dgm:cxn modelId="{B1712505-9C3D-414E-8100-518A5D389348}" type="presOf" srcId="{6DFE31E2-56EB-9248-BA2D-428985744F46}" destId="{D200D270-F26B-1C43-9B6E-971B54976BAD}" srcOrd="0" destOrd="0" presId="urn:microsoft.com/office/officeart/2005/8/layout/radial4"/>
    <dgm:cxn modelId="{4079703C-5132-CE4D-88E2-F054C0BDD275}" type="presParOf" srcId="{A9DA781E-10F8-2345-B6AF-06AF091DFF86}" destId="{74FDBC3C-30DC-C543-876F-69821B2268EF}" srcOrd="0" destOrd="0" presId="urn:microsoft.com/office/officeart/2005/8/layout/radial4"/>
    <dgm:cxn modelId="{408D154A-8668-AB41-8F3B-5DB08DED24C0}" type="presParOf" srcId="{A9DA781E-10F8-2345-B6AF-06AF091DFF86}" destId="{1C012C9D-08A2-AC41-AFD5-087B2A5B6234}" srcOrd="1" destOrd="0" presId="urn:microsoft.com/office/officeart/2005/8/layout/radial4"/>
    <dgm:cxn modelId="{3F527B8E-8F07-5C49-9BA8-DFD4F332954E}" type="presParOf" srcId="{A9DA781E-10F8-2345-B6AF-06AF091DFF86}" destId="{E626D068-C42E-3D46-846A-CC86A40008A2}" srcOrd="2" destOrd="0" presId="urn:microsoft.com/office/officeart/2005/8/layout/radial4"/>
    <dgm:cxn modelId="{790C5953-34DC-374E-BC8D-F7ADCD1176A9}" type="presParOf" srcId="{A9DA781E-10F8-2345-B6AF-06AF091DFF86}" destId="{6018E7B8-C54E-5D4F-9099-6EC59328C70F}" srcOrd="3" destOrd="0" presId="urn:microsoft.com/office/officeart/2005/8/layout/radial4"/>
    <dgm:cxn modelId="{B5275FA0-A318-9D41-91B5-4A1719D68B2F}" type="presParOf" srcId="{A9DA781E-10F8-2345-B6AF-06AF091DFF86}" destId="{4C7F96AD-D7AA-9642-ACA4-69F0A66F33EA}" srcOrd="4" destOrd="0" presId="urn:microsoft.com/office/officeart/2005/8/layout/radial4"/>
    <dgm:cxn modelId="{94973B8C-1111-D041-8275-C9DA8923EBA2}" type="presParOf" srcId="{A9DA781E-10F8-2345-B6AF-06AF091DFF86}" destId="{2FFB9A3F-9099-594F-A547-9CD76F8D4BDD}" srcOrd="5" destOrd="0" presId="urn:microsoft.com/office/officeart/2005/8/layout/radial4"/>
    <dgm:cxn modelId="{4439E434-10DD-CD4F-9244-35EE08EC2C02}" type="presParOf" srcId="{A9DA781E-10F8-2345-B6AF-06AF091DFF86}" destId="{0F7DCA02-E2A6-FC4A-B0F7-B3349612D3E9}" srcOrd="6" destOrd="0" presId="urn:microsoft.com/office/officeart/2005/8/layout/radial4"/>
    <dgm:cxn modelId="{8B76D4E5-6FEF-934D-9091-7A77303EC5C0}" type="presParOf" srcId="{A9DA781E-10F8-2345-B6AF-06AF091DFF86}" destId="{D200D270-F26B-1C43-9B6E-971B54976BAD}" srcOrd="7" destOrd="0" presId="urn:microsoft.com/office/officeart/2005/8/layout/radial4"/>
    <dgm:cxn modelId="{F1A768BD-7098-9C42-88D4-53B3F9EC01AD}" type="presParOf" srcId="{A9DA781E-10F8-2345-B6AF-06AF091DFF86}" destId="{42899586-901E-0D46-897E-5F36FD4D0681}" srcOrd="8" destOrd="0" presId="urn:microsoft.com/office/officeart/2005/8/layout/radial4"/>
    <dgm:cxn modelId="{A804086D-05F7-7E42-9298-D68619924505}" type="presParOf" srcId="{A9DA781E-10F8-2345-B6AF-06AF091DFF86}" destId="{871703DB-6115-A246-B6F7-AA254232E1C2}" srcOrd="9" destOrd="0" presId="urn:microsoft.com/office/officeart/2005/8/layout/radial4"/>
    <dgm:cxn modelId="{C090B99A-D0A9-BB41-98BF-4C8DC3DCDBAF}" type="presParOf" srcId="{A9DA781E-10F8-2345-B6AF-06AF091DFF86}" destId="{47228D54-BFA9-FD43-9219-29CFDC82BC20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92FF4F-5D88-EC40-878B-16DFB689668E}" type="doc">
      <dgm:prSet loTypeId="urn:microsoft.com/office/officeart/2005/8/layout/default" loCatId="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E19C0FA-232C-8E46-8DDE-08BFCEF71833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User friendly System</a:t>
          </a:r>
          <a:endParaRPr lang="en-US" dirty="0">
            <a:solidFill>
              <a:schemeClr val="tx1"/>
            </a:solidFill>
          </a:endParaRPr>
        </a:p>
      </dgm:t>
    </dgm:pt>
    <dgm:pt modelId="{4914E6D7-2F12-A64D-B8E8-F4DD03429505}" type="parTrans" cxnId="{6383B116-C59B-F54F-A8F4-5184ECFD9FF7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44965908-0351-4045-9906-DBC87CF608C2}" type="sibTrans" cxnId="{6383B116-C59B-F54F-A8F4-5184ECFD9FF7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147E48A0-BFEB-1041-B71C-3B7C9543052A}">
      <dgm:prSet/>
      <dgm:spPr/>
      <dgm:t>
        <a:bodyPr/>
        <a:lstStyle/>
        <a:p>
          <a:pPr rtl="0"/>
          <a:r>
            <a:rPr lang="en-US" dirty="0" smtClean="0">
              <a:solidFill>
                <a:srgbClr val="FFFFFF"/>
              </a:solidFill>
            </a:rPr>
            <a:t>Communicate Frequently</a:t>
          </a:r>
          <a:endParaRPr lang="en-US" dirty="0">
            <a:solidFill>
              <a:srgbClr val="FFFFFF"/>
            </a:solidFill>
          </a:endParaRPr>
        </a:p>
      </dgm:t>
    </dgm:pt>
    <dgm:pt modelId="{82EDEBEF-D5B8-CD4F-829B-AD3FFD0E2E1C}" type="parTrans" cxnId="{DDA1ACC0-EA3E-A74B-AD53-26E1735020F1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88471F80-CD72-634A-AED4-1C8B52FD803E}" type="sibTrans" cxnId="{DDA1ACC0-EA3E-A74B-AD53-26E1735020F1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9F37BE66-6492-2447-8390-AFBFAC539391}">
      <dgm:prSet/>
      <dgm:spPr/>
      <dgm:t>
        <a:bodyPr/>
        <a:lstStyle/>
        <a:p>
          <a:pPr rtl="0"/>
          <a:r>
            <a:rPr lang="en-US" dirty="0" smtClean="0">
              <a:solidFill>
                <a:srgbClr val="FFFFFF"/>
              </a:solidFill>
            </a:rPr>
            <a:t>Page Ownership</a:t>
          </a:r>
          <a:endParaRPr lang="en-US" dirty="0">
            <a:solidFill>
              <a:srgbClr val="FFFFFF"/>
            </a:solidFill>
          </a:endParaRPr>
        </a:p>
      </dgm:t>
    </dgm:pt>
    <dgm:pt modelId="{2C399103-5676-934E-865F-C6D99CDA2313}" type="parTrans" cxnId="{D776EF85-6FBC-B544-9BCC-4E241F1B60E4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6070DBAB-4898-7A41-A271-F1E04B6EF21B}" type="sibTrans" cxnId="{D776EF85-6FBC-B544-9BCC-4E241F1B60E4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83C9E5BD-4BEB-404F-A6CA-2F8D573FA12E}">
      <dgm:prSet/>
      <dgm:spPr/>
      <dgm:t>
        <a:bodyPr/>
        <a:lstStyle/>
        <a:p>
          <a:pPr rtl="0"/>
          <a:r>
            <a:rPr lang="en-US" dirty="0" smtClean="0">
              <a:solidFill>
                <a:srgbClr val="FFFFFF"/>
              </a:solidFill>
            </a:rPr>
            <a:t>Robust Training for Drupal </a:t>
          </a:r>
          <a:endParaRPr lang="en-US" dirty="0">
            <a:solidFill>
              <a:srgbClr val="FFFFFF"/>
            </a:solidFill>
          </a:endParaRPr>
        </a:p>
      </dgm:t>
    </dgm:pt>
    <dgm:pt modelId="{1B8AE5FD-A8D3-7442-B582-BCF1B89A0315}" type="parTrans" cxnId="{CC6EB8B5-2EB9-BF48-9584-7E0889C1DBDF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262991A6-8F73-984A-A47C-C6632E9AA16A}" type="sibTrans" cxnId="{CC6EB8B5-2EB9-BF48-9584-7E0889C1DBDF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699CB3C1-55FD-D14F-800D-C909CD158373}">
      <dgm:prSet/>
      <dgm:spPr/>
      <dgm:t>
        <a:bodyPr/>
        <a:lstStyle/>
        <a:p>
          <a:pPr rtl="0"/>
          <a:r>
            <a:rPr lang="en-US" dirty="0" smtClean="0">
              <a:solidFill>
                <a:srgbClr val="FFFFFF"/>
              </a:solidFill>
            </a:rPr>
            <a:t>Support new Drupal end users</a:t>
          </a:r>
          <a:endParaRPr lang="en-US" dirty="0">
            <a:solidFill>
              <a:srgbClr val="FFFFFF"/>
            </a:solidFill>
          </a:endParaRPr>
        </a:p>
      </dgm:t>
    </dgm:pt>
    <dgm:pt modelId="{818EDCC7-1BD6-5B43-92F3-B813E2FFE243}" type="parTrans" cxnId="{6D6819B1-89CE-7044-9E58-92691A66950E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D96DE88E-A177-9440-A96A-7CF0861CF9AB}" type="sibTrans" cxnId="{6D6819B1-89CE-7044-9E58-92691A66950E}">
      <dgm:prSet/>
      <dgm:spPr/>
      <dgm:t>
        <a:bodyPr/>
        <a:lstStyle/>
        <a:p>
          <a:endParaRPr lang="en-US">
            <a:solidFill>
              <a:schemeClr val="bg2">
                <a:lumMod val="25000"/>
              </a:schemeClr>
            </a:solidFill>
          </a:endParaRPr>
        </a:p>
      </dgm:t>
    </dgm:pt>
    <dgm:pt modelId="{B2B08BE4-026A-6740-8C81-DA93A2260786}" type="pres">
      <dgm:prSet presAssocID="{8A92FF4F-5D88-EC40-878B-16DFB689668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2F1CD5-2024-D942-8251-407C2FB74C2F}" type="pres">
      <dgm:prSet presAssocID="{DE19C0FA-232C-8E46-8DDE-08BFCEF7183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BCB86-DD34-1D47-B74D-5939F477189D}" type="pres">
      <dgm:prSet presAssocID="{44965908-0351-4045-9906-DBC87CF608C2}" presName="sibTrans" presStyleCnt="0"/>
      <dgm:spPr/>
    </dgm:pt>
    <dgm:pt modelId="{A6EE4CA2-7159-B542-8E9F-9101B85324E8}" type="pres">
      <dgm:prSet presAssocID="{147E48A0-BFEB-1041-B71C-3B7C954305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FD39E8-241C-C54D-A9AA-DF71BCCC9E21}" type="pres">
      <dgm:prSet presAssocID="{88471F80-CD72-634A-AED4-1C8B52FD803E}" presName="sibTrans" presStyleCnt="0"/>
      <dgm:spPr/>
    </dgm:pt>
    <dgm:pt modelId="{CB6F8621-1216-D241-BC47-279F9300E249}" type="pres">
      <dgm:prSet presAssocID="{9F37BE66-6492-2447-8390-AFBFAC53939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EABB2-9EF6-EE47-89BD-6FBE13910829}" type="pres">
      <dgm:prSet presAssocID="{6070DBAB-4898-7A41-A271-F1E04B6EF21B}" presName="sibTrans" presStyleCnt="0"/>
      <dgm:spPr/>
    </dgm:pt>
    <dgm:pt modelId="{15F86ABD-08F0-0148-BB7C-669AC330309C}" type="pres">
      <dgm:prSet presAssocID="{83C9E5BD-4BEB-404F-A6CA-2F8D573FA12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D669C-11BE-A348-8B6D-1A0364A91294}" type="pres">
      <dgm:prSet presAssocID="{262991A6-8F73-984A-A47C-C6632E9AA16A}" presName="sibTrans" presStyleCnt="0"/>
      <dgm:spPr/>
    </dgm:pt>
    <dgm:pt modelId="{8AB97612-BFA3-3247-81D6-BA060CA0D5D3}" type="pres">
      <dgm:prSet presAssocID="{699CB3C1-55FD-D14F-800D-C909CD15837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83B116-C59B-F54F-A8F4-5184ECFD9FF7}" srcId="{8A92FF4F-5D88-EC40-878B-16DFB689668E}" destId="{DE19C0FA-232C-8E46-8DDE-08BFCEF71833}" srcOrd="0" destOrd="0" parTransId="{4914E6D7-2F12-A64D-B8E8-F4DD03429505}" sibTransId="{44965908-0351-4045-9906-DBC87CF608C2}"/>
    <dgm:cxn modelId="{D2CDBF55-DA3B-BD4E-8366-283356C44DBE}" type="presOf" srcId="{8A92FF4F-5D88-EC40-878B-16DFB689668E}" destId="{B2B08BE4-026A-6740-8C81-DA93A2260786}" srcOrd="0" destOrd="0" presId="urn:microsoft.com/office/officeart/2005/8/layout/default"/>
    <dgm:cxn modelId="{DDA1ACC0-EA3E-A74B-AD53-26E1735020F1}" srcId="{8A92FF4F-5D88-EC40-878B-16DFB689668E}" destId="{147E48A0-BFEB-1041-B71C-3B7C9543052A}" srcOrd="1" destOrd="0" parTransId="{82EDEBEF-D5B8-CD4F-829B-AD3FFD0E2E1C}" sibTransId="{88471F80-CD72-634A-AED4-1C8B52FD803E}"/>
    <dgm:cxn modelId="{6D6819B1-89CE-7044-9E58-92691A66950E}" srcId="{8A92FF4F-5D88-EC40-878B-16DFB689668E}" destId="{699CB3C1-55FD-D14F-800D-C909CD158373}" srcOrd="4" destOrd="0" parTransId="{818EDCC7-1BD6-5B43-92F3-B813E2FFE243}" sibTransId="{D96DE88E-A177-9440-A96A-7CF0861CF9AB}"/>
    <dgm:cxn modelId="{15452C05-E85C-E641-AD0F-99C1C6BA0187}" type="presOf" srcId="{699CB3C1-55FD-D14F-800D-C909CD158373}" destId="{8AB97612-BFA3-3247-81D6-BA060CA0D5D3}" srcOrd="0" destOrd="0" presId="urn:microsoft.com/office/officeart/2005/8/layout/default"/>
    <dgm:cxn modelId="{124D1EB4-EB7E-0D46-A8F5-85FD11819135}" type="presOf" srcId="{9F37BE66-6492-2447-8390-AFBFAC539391}" destId="{CB6F8621-1216-D241-BC47-279F9300E249}" srcOrd="0" destOrd="0" presId="urn:microsoft.com/office/officeart/2005/8/layout/default"/>
    <dgm:cxn modelId="{3849ED6D-74E2-0E4B-A04B-C55E96C6A6C6}" type="presOf" srcId="{DE19C0FA-232C-8E46-8DDE-08BFCEF71833}" destId="{7D2F1CD5-2024-D942-8251-407C2FB74C2F}" srcOrd="0" destOrd="0" presId="urn:microsoft.com/office/officeart/2005/8/layout/default"/>
    <dgm:cxn modelId="{13AE7E5B-4E55-774D-ACBD-2578250D7679}" type="presOf" srcId="{147E48A0-BFEB-1041-B71C-3B7C9543052A}" destId="{A6EE4CA2-7159-B542-8E9F-9101B85324E8}" srcOrd="0" destOrd="0" presId="urn:microsoft.com/office/officeart/2005/8/layout/default"/>
    <dgm:cxn modelId="{CC6EB8B5-2EB9-BF48-9584-7E0889C1DBDF}" srcId="{8A92FF4F-5D88-EC40-878B-16DFB689668E}" destId="{83C9E5BD-4BEB-404F-A6CA-2F8D573FA12E}" srcOrd="3" destOrd="0" parTransId="{1B8AE5FD-A8D3-7442-B582-BCF1B89A0315}" sibTransId="{262991A6-8F73-984A-A47C-C6632E9AA16A}"/>
    <dgm:cxn modelId="{D776EF85-6FBC-B544-9BCC-4E241F1B60E4}" srcId="{8A92FF4F-5D88-EC40-878B-16DFB689668E}" destId="{9F37BE66-6492-2447-8390-AFBFAC539391}" srcOrd="2" destOrd="0" parTransId="{2C399103-5676-934E-865F-C6D99CDA2313}" sibTransId="{6070DBAB-4898-7A41-A271-F1E04B6EF21B}"/>
    <dgm:cxn modelId="{59A2701C-EA0E-3046-9E0E-F3F63E26C37E}" type="presOf" srcId="{83C9E5BD-4BEB-404F-A6CA-2F8D573FA12E}" destId="{15F86ABD-08F0-0148-BB7C-669AC330309C}" srcOrd="0" destOrd="0" presId="urn:microsoft.com/office/officeart/2005/8/layout/default"/>
    <dgm:cxn modelId="{7EF601B3-25BB-054A-95AE-24C3BE2D47F3}" type="presParOf" srcId="{B2B08BE4-026A-6740-8C81-DA93A2260786}" destId="{7D2F1CD5-2024-D942-8251-407C2FB74C2F}" srcOrd="0" destOrd="0" presId="urn:microsoft.com/office/officeart/2005/8/layout/default"/>
    <dgm:cxn modelId="{93E34A43-95E0-3046-B975-15E49FCF4B51}" type="presParOf" srcId="{B2B08BE4-026A-6740-8C81-DA93A2260786}" destId="{B4DBCB86-DD34-1D47-B74D-5939F477189D}" srcOrd="1" destOrd="0" presId="urn:microsoft.com/office/officeart/2005/8/layout/default"/>
    <dgm:cxn modelId="{C23DC073-C87D-914B-84E3-E214B02CF957}" type="presParOf" srcId="{B2B08BE4-026A-6740-8C81-DA93A2260786}" destId="{A6EE4CA2-7159-B542-8E9F-9101B85324E8}" srcOrd="2" destOrd="0" presId="urn:microsoft.com/office/officeart/2005/8/layout/default"/>
    <dgm:cxn modelId="{4DC2A376-59FC-6647-A2BC-1E0B86F30BAA}" type="presParOf" srcId="{B2B08BE4-026A-6740-8C81-DA93A2260786}" destId="{3AFD39E8-241C-C54D-A9AA-DF71BCCC9E21}" srcOrd="3" destOrd="0" presId="urn:microsoft.com/office/officeart/2005/8/layout/default"/>
    <dgm:cxn modelId="{6DF4E7A7-CDDF-5244-8C25-462CD50244A2}" type="presParOf" srcId="{B2B08BE4-026A-6740-8C81-DA93A2260786}" destId="{CB6F8621-1216-D241-BC47-279F9300E249}" srcOrd="4" destOrd="0" presId="urn:microsoft.com/office/officeart/2005/8/layout/default"/>
    <dgm:cxn modelId="{F873EFE7-60D8-DD47-BB39-4D3563E3993E}" type="presParOf" srcId="{B2B08BE4-026A-6740-8C81-DA93A2260786}" destId="{CCAEABB2-9EF6-EE47-89BD-6FBE13910829}" srcOrd="5" destOrd="0" presId="urn:microsoft.com/office/officeart/2005/8/layout/default"/>
    <dgm:cxn modelId="{B886DAB1-87C6-7442-873C-3EEB0876AD67}" type="presParOf" srcId="{B2B08BE4-026A-6740-8C81-DA93A2260786}" destId="{15F86ABD-08F0-0148-BB7C-669AC330309C}" srcOrd="6" destOrd="0" presId="urn:microsoft.com/office/officeart/2005/8/layout/default"/>
    <dgm:cxn modelId="{17865D62-CB31-E144-94B2-56A3862FEC3E}" type="presParOf" srcId="{B2B08BE4-026A-6740-8C81-DA93A2260786}" destId="{CAFD669C-11BE-A348-8B6D-1A0364A91294}" srcOrd="7" destOrd="0" presId="urn:microsoft.com/office/officeart/2005/8/layout/default"/>
    <dgm:cxn modelId="{5D8E755C-0AD7-6342-821C-60034F42552E}" type="presParOf" srcId="{B2B08BE4-026A-6740-8C81-DA93A2260786}" destId="{8AB97612-BFA3-3247-81D6-BA060CA0D5D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DBC3C-30DC-C543-876F-69821B2268EF}">
      <dsp:nvSpPr>
        <dsp:cNvPr id="0" name=""/>
        <dsp:cNvSpPr/>
      </dsp:nvSpPr>
      <dsp:spPr>
        <a:xfrm>
          <a:off x="3099626" y="2083402"/>
          <a:ext cx="1746184" cy="1705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Web Strategy</a:t>
          </a:r>
          <a:endParaRPr lang="en-US" sz="2200" kern="1200" dirty="0"/>
        </a:p>
      </dsp:txBody>
      <dsp:txXfrm>
        <a:off x="3355349" y="2333213"/>
        <a:ext cx="1234738" cy="1206191"/>
      </dsp:txXfrm>
    </dsp:sp>
    <dsp:sp modelId="{1C012C9D-08A2-AC41-AFD5-087B2A5B6234}">
      <dsp:nvSpPr>
        <dsp:cNvPr id="0" name=""/>
        <dsp:cNvSpPr/>
      </dsp:nvSpPr>
      <dsp:spPr>
        <a:xfrm rot="10800000">
          <a:off x="1620169" y="2707929"/>
          <a:ext cx="1398086" cy="45675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6D068-C42E-3D46-846A-CC86A40008A2}">
      <dsp:nvSpPr>
        <dsp:cNvPr id="0" name=""/>
        <dsp:cNvSpPr/>
      </dsp:nvSpPr>
      <dsp:spPr>
        <a:xfrm>
          <a:off x="858903" y="2327296"/>
          <a:ext cx="1522532" cy="12180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Forward Learning</a:t>
          </a:r>
          <a:endParaRPr lang="en-US" sz="1900" kern="1200" dirty="0"/>
        </a:p>
      </dsp:txBody>
      <dsp:txXfrm>
        <a:off x="894578" y="2362971"/>
        <a:ext cx="1451182" cy="1146676"/>
      </dsp:txXfrm>
    </dsp:sp>
    <dsp:sp modelId="{6018E7B8-C54E-5D4F-9099-6EC59328C70F}">
      <dsp:nvSpPr>
        <dsp:cNvPr id="0" name=""/>
        <dsp:cNvSpPr/>
      </dsp:nvSpPr>
      <dsp:spPr>
        <a:xfrm rot="13500000">
          <a:off x="2103048" y="1542155"/>
          <a:ext cx="1407791" cy="456759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7F96AD-D7AA-9642-ACA4-69F0A66F33EA}">
      <dsp:nvSpPr>
        <dsp:cNvPr id="0" name=""/>
        <dsp:cNvSpPr/>
      </dsp:nvSpPr>
      <dsp:spPr>
        <a:xfrm>
          <a:off x="1547948" y="663792"/>
          <a:ext cx="1522532" cy="12180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Public Focused</a:t>
          </a:r>
          <a:endParaRPr lang="en-US" sz="1900" kern="1200" dirty="0"/>
        </a:p>
      </dsp:txBody>
      <dsp:txXfrm>
        <a:off x="1583623" y="699467"/>
        <a:ext cx="1451182" cy="1146676"/>
      </dsp:txXfrm>
    </dsp:sp>
    <dsp:sp modelId="{2FFB9A3F-9099-594F-A547-9CD76F8D4BDD}">
      <dsp:nvSpPr>
        <dsp:cNvPr id="0" name=""/>
        <dsp:cNvSpPr/>
      </dsp:nvSpPr>
      <dsp:spPr>
        <a:xfrm rot="16200000">
          <a:off x="3264095" y="1063878"/>
          <a:ext cx="1417162" cy="456759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7DCA02-E2A6-FC4A-B0F7-B3349612D3E9}">
      <dsp:nvSpPr>
        <dsp:cNvPr id="0" name=""/>
        <dsp:cNvSpPr/>
      </dsp:nvSpPr>
      <dsp:spPr>
        <a:xfrm>
          <a:off x="3211452" y="-25253"/>
          <a:ext cx="1522532" cy="12180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Cost Effective and Efficient</a:t>
          </a:r>
          <a:endParaRPr lang="en-US" sz="1900" kern="1200" dirty="0"/>
        </a:p>
      </dsp:txBody>
      <dsp:txXfrm>
        <a:off x="3247127" y="10422"/>
        <a:ext cx="1451182" cy="1146676"/>
      </dsp:txXfrm>
    </dsp:sp>
    <dsp:sp modelId="{D200D270-F26B-1C43-9B6E-971B54976BAD}">
      <dsp:nvSpPr>
        <dsp:cNvPr id="0" name=""/>
        <dsp:cNvSpPr/>
      </dsp:nvSpPr>
      <dsp:spPr>
        <a:xfrm rot="18900000">
          <a:off x="4434597" y="1542155"/>
          <a:ext cx="1407791" cy="45675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899586-901E-0D46-897E-5F36FD4D0681}">
      <dsp:nvSpPr>
        <dsp:cNvPr id="0" name=""/>
        <dsp:cNvSpPr/>
      </dsp:nvSpPr>
      <dsp:spPr>
        <a:xfrm>
          <a:off x="4874956" y="663792"/>
          <a:ext cx="1522532" cy="12180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Collaborative</a:t>
          </a:r>
        </a:p>
      </dsp:txBody>
      <dsp:txXfrm>
        <a:off x="4910631" y="699467"/>
        <a:ext cx="1451182" cy="1146676"/>
      </dsp:txXfrm>
    </dsp:sp>
    <dsp:sp modelId="{871703DB-6115-A246-B6F7-AA254232E1C2}">
      <dsp:nvSpPr>
        <dsp:cNvPr id="0" name=""/>
        <dsp:cNvSpPr/>
      </dsp:nvSpPr>
      <dsp:spPr>
        <a:xfrm>
          <a:off x="4927181" y="2707929"/>
          <a:ext cx="1398086" cy="456759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228D54-BFA9-FD43-9219-29CFDC82BC20}">
      <dsp:nvSpPr>
        <dsp:cNvPr id="0" name=""/>
        <dsp:cNvSpPr/>
      </dsp:nvSpPr>
      <dsp:spPr>
        <a:xfrm>
          <a:off x="5564002" y="2327296"/>
          <a:ext cx="1522532" cy="121802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Create a Web Centric Culture</a:t>
          </a:r>
        </a:p>
      </dsp:txBody>
      <dsp:txXfrm>
        <a:off x="5599677" y="2362971"/>
        <a:ext cx="1451182" cy="11466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F1CD5-2024-D942-8251-407C2FB74C2F}">
      <dsp:nvSpPr>
        <dsp:cNvPr id="0" name=""/>
        <dsp:cNvSpPr/>
      </dsp:nvSpPr>
      <dsp:spPr>
        <a:xfrm>
          <a:off x="0" y="77018"/>
          <a:ext cx="2394644" cy="14367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User friendly System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0" y="77018"/>
        <a:ext cx="2394644" cy="1436786"/>
      </dsp:txXfrm>
    </dsp:sp>
    <dsp:sp modelId="{A6EE4CA2-7159-B542-8E9F-9101B85324E8}">
      <dsp:nvSpPr>
        <dsp:cNvPr id="0" name=""/>
        <dsp:cNvSpPr/>
      </dsp:nvSpPr>
      <dsp:spPr>
        <a:xfrm>
          <a:off x="2634109" y="77018"/>
          <a:ext cx="2394644" cy="14367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FFFFFF"/>
              </a:solidFill>
            </a:rPr>
            <a:t>Communicate Frequently</a:t>
          </a:r>
          <a:endParaRPr lang="en-US" sz="2900" kern="1200" dirty="0">
            <a:solidFill>
              <a:srgbClr val="FFFFFF"/>
            </a:solidFill>
          </a:endParaRPr>
        </a:p>
      </dsp:txBody>
      <dsp:txXfrm>
        <a:off x="2634109" y="77018"/>
        <a:ext cx="2394644" cy="1436786"/>
      </dsp:txXfrm>
    </dsp:sp>
    <dsp:sp modelId="{CB6F8621-1216-D241-BC47-279F9300E249}">
      <dsp:nvSpPr>
        <dsp:cNvPr id="0" name=""/>
        <dsp:cNvSpPr/>
      </dsp:nvSpPr>
      <dsp:spPr>
        <a:xfrm>
          <a:off x="5268218" y="77018"/>
          <a:ext cx="2394644" cy="143678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FFFFFF"/>
              </a:solidFill>
            </a:rPr>
            <a:t>Page Ownership</a:t>
          </a:r>
          <a:endParaRPr lang="en-US" sz="2900" kern="1200" dirty="0">
            <a:solidFill>
              <a:srgbClr val="FFFFFF"/>
            </a:solidFill>
          </a:endParaRPr>
        </a:p>
      </dsp:txBody>
      <dsp:txXfrm>
        <a:off x="5268218" y="77018"/>
        <a:ext cx="2394644" cy="1436786"/>
      </dsp:txXfrm>
    </dsp:sp>
    <dsp:sp modelId="{15F86ABD-08F0-0148-BB7C-669AC330309C}">
      <dsp:nvSpPr>
        <dsp:cNvPr id="0" name=""/>
        <dsp:cNvSpPr/>
      </dsp:nvSpPr>
      <dsp:spPr>
        <a:xfrm>
          <a:off x="1317054" y="1753269"/>
          <a:ext cx="2394644" cy="14367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FFFFFF"/>
              </a:solidFill>
            </a:rPr>
            <a:t>Robust Training for Drupal </a:t>
          </a:r>
          <a:endParaRPr lang="en-US" sz="2900" kern="1200" dirty="0">
            <a:solidFill>
              <a:srgbClr val="FFFFFF"/>
            </a:solidFill>
          </a:endParaRPr>
        </a:p>
      </dsp:txBody>
      <dsp:txXfrm>
        <a:off x="1317054" y="1753269"/>
        <a:ext cx="2394644" cy="1436786"/>
      </dsp:txXfrm>
    </dsp:sp>
    <dsp:sp modelId="{8AB97612-BFA3-3247-81D6-BA060CA0D5D3}">
      <dsp:nvSpPr>
        <dsp:cNvPr id="0" name=""/>
        <dsp:cNvSpPr/>
      </dsp:nvSpPr>
      <dsp:spPr>
        <a:xfrm>
          <a:off x="3951163" y="1753269"/>
          <a:ext cx="2394644" cy="14367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FFFFFF"/>
              </a:solidFill>
            </a:rPr>
            <a:t>Support new Drupal end users</a:t>
          </a:r>
          <a:endParaRPr lang="en-US" sz="2900" kern="1200" dirty="0">
            <a:solidFill>
              <a:srgbClr val="FFFFFF"/>
            </a:solidFill>
          </a:endParaRPr>
        </a:p>
      </dsp:txBody>
      <dsp:txXfrm>
        <a:off x="3951163" y="1753269"/>
        <a:ext cx="2394644" cy="1436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E1879-FF24-5447-BB5F-55EF5426AAC3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8E572-A8F0-F54F-9A59-2BC70B6496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32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3300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program pages were reviewed, updates and migrated to the new site.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users trained to manage and edit content on the site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30,000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news releases migrated to the new site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17,000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disaster pages migrated to the new site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E572-A8F0-F54F-9A59-2BC70B6496C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67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E572-A8F0-F54F-9A59-2BC70B6496C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55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E572-A8F0-F54F-9A59-2BC70B6496C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62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E572-A8F0-F54F-9A59-2BC70B6496C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51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E572-A8F0-F54F-9A59-2BC70B6496C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E572-A8F0-F54F-9A59-2BC70B6496C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08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E572-A8F0-F54F-9A59-2BC70B6496C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75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Char char="u"/>
            </a:pPr>
            <a:r>
              <a:rPr lang="en-US" dirty="0" smtClean="0">
                <a:latin typeface="Helvetica" charset="0"/>
              </a:rPr>
              <a:t>Changed the roles of the Web Team to focus on more added value tasks such as:</a:t>
            </a:r>
          </a:p>
          <a:p>
            <a:pPr lvl="1">
              <a:buFont typeface="Wingdings" charset="0"/>
              <a:buChar char="u"/>
            </a:pPr>
            <a:r>
              <a:rPr lang="en-US" dirty="0" smtClean="0">
                <a:latin typeface="Helvetica" charset="0"/>
              </a:rPr>
              <a:t>Enforcing 508 compliance</a:t>
            </a:r>
          </a:p>
          <a:p>
            <a:pPr lvl="1">
              <a:buFont typeface="Wingdings" charset="0"/>
              <a:buChar char="u"/>
            </a:pPr>
            <a:r>
              <a:rPr lang="en-US" dirty="0" smtClean="0">
                <a:latin typeface="Helvetica" charset="0"/>
              </a:rPr>
              <a:t>Enhancing Site Architecture</a:t>
            </a:r>
          </a:p>
          <a:p>
            <a:pPr lvl="1">
              <a:buFont typeface="Wingdings" charset="0"/>
              <a:buChar char="u"/>
            </a:pPr>
            <a:r>
              <a:rPr lang="en-US" dirty="0" smtClean="0">
                <a:latin typeface="Helvetica" charset="0"/>
              </a:rPr>
              <a:t>Improving Navigation</a:t>
            </a:r>
          </a:p>
          <a:p>
            <a:pPr lvl="1">
              <a:buFont typeface="Wingdings" charset="0"/>
              <a:buChar char="u"/>
            </a:pPr>
            <a:r>
              <a:rPr lang="en-US" dirty="0" smtClean="0">
                <a:latin typeface="Helvetica" charset="0"/>
              </a:rPr>
              <a:t>Implementing new features</a:t>
            </a:r>
          </a:p>
          <a:p>
            <a:pPr lvl="1">
              <a:buFont typeface="Wingdings" charset="0"/>
              <a:buChar char="u"/>
            </a:pPr>
            <a:r>
              <a:rPr lang="en-US" dirty="0" smtClean="0">
                <a:latin typeface="Helvetica" charset="0"/>
              </a:rPr>
              <a:t>Adopting additional digital technology means to connect with the public.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E572-A8F0-F54F-9A59-2BC70B6496C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76C10-2ED8-6644-897B-D3AF47E8BAB0}" type="datetimeFigureOut">
              <a:rPr lang="en-US" smtClean="0"/>
              <a:t>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606EE-C69B-8B43-8CA7-D1E1F9B10ECB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28600" y="4707330"/>
            <a:ext cx="9601200" cy="783771"/>
          </a:xfrm>
          <a:prstGeom prst="rect">
            <a:avLst/>
          </a:prstGeom>
          <a:solidFill>
            <a:srgbClr val="567176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718216"/>
            <a:ext cx="2884714" cy="783771"/>
          </a:xfrm>
          <a:prstGeom prst="rect">
            <a:avLst/>
          </a:prstGeom>
          <a:solidFill>
            <a:srgbClr val="4F81BD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372" y="4718216"/>
            <a:ext cx="892628" cy="783771"/>
          </a:xfrm>
          <a:prstGeom prst="rect">
            <a:avLst/>
          </a:prstGeom>
          <a:solidFill>
            <a:schemeClr val="accent3">
              <a:lumMod val="75000"/>
              <a:alpha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67742" y="4718216"/>
            <a:ext cx="4539343" cy="783771"/>
          </a:xfrm>
          <a:prstGeom prst="rect">
            <a:avLst/>
          </a:prstGeom>
          <a:solidFill>
            <a:schemeClr val="accent2">
              <a:lumMod val="50000"/>
              <a:alpha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09114" y="4718216"/>
            <a:ext cx="1534885" cy="783771"/>
          </a:xfrm>
          <a:prstGeom prst="rect">
            <a:avLst/>
          </a:prstGeom>
          <a:solidFill>
            <a:schemeClr val="accent3">
              <a:lumMod val="50000"/>
              <a:alpha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1200" y="4718216"/>
            <a:ext cx="1371600" cy="783771"/>
          </a:xfrm>
          <a:prstGeom prst="rect">
            <a:avLst/>
          </a:prstGeom>
          <a:solidFill>
            <a:srgbClr val="7F8C3C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35215" y="2677837"/>
            <a:ext cx="8702971" cy="1470025"/>
          </a:xfrm>
        </p:spPr>
        <p:txBody>
          <a:bodyPr>
            <a:noAutofit/>
          </a:bodyPr>
          <a:lstStyle/>
          <a:p>
            <a:r>
              <a:rPr lang="en-US" sz="6000" dirty="0"/>
              <a:t>Leveraging Drupal to Move to a Distributed Authorship Model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263053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403 -2.12766E-7 L 1.01528 -2.12766E-7 " pathEditMode="relative" rAng="0" ptsTypes="AA">
                                      <p:cBhvr>
                                        <p:cTn id="6" dur="31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533 -2.12766E-7 L 0.80208 -2.12766E-7 " pathEditMode="relative" rAng="0" ptsTypes="AA">
                                      <p:cBhvr>
                                        <p:cTn id="8" dur="4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1962 -4.07407E-6 L 0.7967 -4.07407E-6 " pathEditMode="relative" rAng="0" ptsTypes="AA">
                                      <p:cBhvr>
                                        <p:cTn id="10" dur="35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8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33 -2.12766E-7 L -1.06875 -2.12766E-7 " pathEditMode="relative" rAng="0" ptsTypes="AA">
                                      <p:cBhvr>
                                        <p:cTn id="12" dur="39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1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7066 -4.07407E-6 L 0.39045 -4.07407E-6 " pathEditMode="relative" rAng="0" ptsTypes="AA">
                                      <p:cBhvr>
                                        <p:cTn id="14" dur="5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Benefits to Web Team of Distributed Authorship Model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137073" y="2150540"/>
            <a:ext cx="3868881" cy="3149547"/>
            <a:chOff x="3273490" y="2201339"/>
            <a:chExt cx="3868881" cy="3149547"/>
          </a:xfrm>
        </p:grpSpPr>
        <p:sp>
          <p:nvSpPr>
            <p:cNvPr id="11" name="Freeform 10"/>
            <p:cNvSpPr/>
            <p:nvPr/>
          </p:nvSpPr>
          <p:spPr>
            <a:xfrm>
              <a:off x="4907171" y="3115686"/>
              <a:ext cx="2235200" cy="2235200"/>
            </a:xfrm>
            <a:custGeom>
              <a:avLst/>
              <a:gdLst>
                <a:gd name="connsiteX0" fmla="*/ 1586555 w 2235200"/>
                <a:gd name="connsiteY0" fmla="*/ 356377 h 2235200"/>
                <a:gd name="connsiteX1" fmla="*/ 1760418 w 2235200"/>
                <a:gd name="connsiteY1" fmla="*/ 210481 h 2235200"/>
                <a:gd name="connsiteX2" fmla="*/ 1899314 w 2235200"/>
                <a:gd name="connsiteY2" fmla="*/ 327029 h 2235200"/>
                <a:gd name="connsiteX3" fmla="*/ 1785825 w 2235200"/>
                <a:gd name="connsiteY3" fmla="*/ 523585 h 2235200"/>
                <a:gd name="connsiteX4" fmla="*/ 1966144 w 2235200"/>
                <a:gd name="connsiteY4" fmla="*/ 835907 h 2235200"/>
                <a:gd name="connsiteX5" fmla="*/ 2193112 w 2235200"/>
                <a:gd name="connsiteY5" fmla="*/ 835901 h 2235200"/>
                <a:gd name="connsiteX6" fmla="*/ 2224597 w 2235200"/>
                <a:gd name="connsiteY6" fmla="*/ 1014463 h 2235200"/>
                <a:gd name="connsiteX7" fmla="*/ 2011316 w 2235200"/>
                <a:gd name="connsiteY7" fmla="*/ 1092085 h 2235200"/>
                <a:gd name="connsiteX8" fmla="*/ 1948692 w 2235200"/>
                <a:gd name="connsiteY8" fmla="*/ 1447245 h 2235200"/>
                <a:gd name="connsiteX9" fmla="*/ 2122562 w 2235200"/>
                <a:gd name="connsiteY9" fmla="*/ 1593132 h 2235200"/>
                <a:gd name="connsiteX10" fmla="*/ 2031904 w 2235200"/>
                <a:gd name="connsiteY10" fmla="*/ 1750157 h 2235200"/>
                <a:gd name="connsiteX11" fmla="*/ 1818627 w 2235200"/>
                <a:gd name="connsiteY11" fmla="*/ 1672524 h 2235200"/>
                <a:gd name="connsiteX12" fmla="*/ 1542362 w 2235200"/>
                <a:gd name="connsiteY12" fmla="*/ 1904338 h 2235200"/>
                <a:gd name="connsiteX13" fmla="*/ 1581780 w 2235200"/>
                <a:gd name="connsiteY13" fmla="*/ 2127856 h 2235200"/>
                <a:gd name="connsiteX14" fmla="*/ 1411398 w 2235200"/>
                <a:gd name="connsiteY14" fmla="*/ 2189870 h 2235200"/>
                <a:gd name="connsiteX15" fmla="*/ 1297919 w 2235200"/>
                <a:gd name="connsiteY15" fmla="*/ 1993308 h 2235200"/>
                <a:gd name="connsiteX16" fmla="*/ 937280 w 2235200"/>
                <a:gd name="connsiteY16" fmla="*/ 1993308 h 2235200"/>
                <a:gd name="connsiteX17" fmla="*/ 823802 w 2235200"/>
                <a:gd name="connsiteY17" fmla="*/ 2189870 h 2235200"/>
                <a:gd name="connsiteX18" fmla="*/ 653420 w 2235200"/>
                <a:gd name="connsiteY18" fmla="*/ 2127856 h 2235200"/>
                <a:gd name="connsiteX19" fmla="*/ 692839 w 2235200"/>
                <a:gd name="connsiteY19" fmla="*/ 1904338 h 2235200"/>
                <a:gd name="connsiteX20" fmla="*/ 416574 w 2235200"/>
                <a:gd name="connsiteY20" fmla="*/ 1672524 h 2235200"/>
                <a:gd name="connsiteX21" fmla="*/ 203296 w 2235200"/>
                <a:gd name="connsiteY21" fmla="*/ 1750157 h 2235200"/>
                <a:gd name="connsiteX22" fmla="*/ 112638 w 2235200"/>
                <a:gd name="connsiteY22" fmla="*/ 1593132 h 2235200"/>
                <a:gd name="connsiteX23" fmla="*/ 286508 w 2235200"/>
                <a:gd name="connsiteY23" fmla="*/ 1447245 h 2235200"/>
                <a:gd name="connsiteX24" fmla="*/ 223884 w 2235200"/>
                <a:gd name="connsiteY24" fmla="*/ 1092085 h 2235200"/>
                <a:gd name="connsiteX25" fmla="*/ 10603 w 2235200"/>
                <a:gd name="connsiteY25" fmla="*/ 1014463 h 2235200"/>
                <a:gd name="connsiteX26" fmla="*/ 42088 w 2235200"/>
                <a:gd name="connsiteY26" fmla="*/ 835901 h 2235200"/>
                <a:gd name="connsiteX27" fmla="*/ 269055 w 2235200"/>
                <a:gd name="connsiteY27" fmla="*/ 835907 h 2235200"/>
                <a:gd name="connsiteX28" fmla="*/ 449374 w 2235200"/>
                <a:gd name="connsiteY28" fmla="*/ 523585 h 2235200"/>
                <a:gd name="connsiteX29" fmla="*/ 335886 w 2235200"/>
                <a:gd name="connsiteY29" fmla="*/ 327029 h 2235200"/>
                <a:gd name="connsiteX30" fmla="*/ 474782 w 2235200"/>
                <a:gd name="connsiteY30" fmla="*/ 210481 h 2235200"/>
                <a:gd name="connsiteX31" fmla="*/ 648645 w 2235200"/>
                <a:gd name="connsiteY31" fmla="*/ 356377 h 2235200"/>
                <a:gd name="connsiteX32" fmla="*/ 987535 w 2235200"/>
                <a:gd name="connsiteY32" fmla="*/ 233031 h 2235200"/>
                <a:gd name="connsiteX33" fmla="*/ 1026942 w 2235200"/>
                <a:gd name="connsiteY33" fmla="*/ 9511 h 2235200"/>
                <a:gd name="connsiteX34" fmla="*/ 1208258 w 2235200"/>
                <a:gd name="connsiteY34" fmla="*/ 9511 h 2235200"/>
                <a:gd name="connsiteX35" fmla="*/ 1247665 w 2235200"/>
                <a:gd name="connsiteY35" fmla="*/ 233031 h 2235200"/>
                <a:gd name="connsiteX36" fmla="*/ 1586555 w 2235200"/>
                <a:gd name="connsiteY36" fmla="*/ 356377 h 223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235200" h="2235200">
                  <a:moveTo>
                    <a:pt x="1586555" y="356377"/>
                  </a:moveTo>
                  <a:lnTo>
                    <a:pt x="1760418" y="210481"/>
                  </a:lnTo>
                  <a:lnTo>
                    <a:pt x="1899314" y="327029"/>
                  </a:lnTo>
                  <a:lnTo>
                    <a:pt x="1785825" y="523585"/>
                  </a:lnTo>
                  <a:cubicBezTo>
                    <a:pt x="1866522" y="614364"/>
                    <a:pt x="1927876" y="720632"/>
                    <a:pt x="1966144" y="835907"/>
                  </a:cubicBezTo>
                  <a:lnTo>
                    <a:pt x="2193112" y="835901"/>
                  </a:lnTo>
                  <a:lnTo>
                    <a:pt x="2224597" y="1014463"/>
                  </a:lnTo>
                  <a:lnTo>
                    <a:pt x="2011316" y="1092085"/>
                  </a:lnTo>
                  <a:cubicBezTo>
                    <a:pt x="2014782" y="1213496"/>
                    <a:pt x="1993474" y="1334341"/>
                    <a:pt x="1948692" y="1447245"/>
                  </a:cubicBezTo>
                  <a:lnTo>
                    <a:pt x="2122562" y="1593132"/>
                  </a:lnTo>
                  <a:lnTo>
                    <a:pt x="2031904" y="1750157"/>
                  </a:lnTo>
                  <a:lnTo>
                    <a:pt x="1818627" y="1672524"/>
                  </a:lnTo>
                  <a:cubicBezTo>
                    <a:pt x="1743241" y="1767759"/>
                    <a:pt x="1649240" y="1846634"/>
                    <a:pt x="1542362" y="1904338"/>
                  </a:cubicBezTo>
                  <a:lnTo>
                    <a:pt x="1581780" y="2127856"/>
                  </a:lnTo>
                  <a:lnTo>
                    <a:pt x="1411398" y="2189870"/>
                  </a:lnTo>
                  <a:lnTo>
                    <a:pt x="1297919" y="1993308"/>
                  </a:lnTo>
                  <a:cubicBezTo>
                    <a:pt x="1178954" y="2017804"/>
                    <a:pt x="1056245" y="2017804"/>
                    <a:pt x="937280" y="1993308"/>
                  </a:cubicBezTo>
                  <a:lnTo>
                    <a:pt x="823802" y="2189870"/>
                  </a:lnTo>
                  <a:lnTo>
                    <a:pt x="653420" y="2127856"/>
                  </a:lnTo>
                  <a:lnTo>
                    <a:pt x="692839" y="1904338"/>
                  </a:lnTo>
                  <a:cubicBezTo>
                    <a:pt x="585961" y="1846634"/>
                    <a:pt x="491960" y="1767758"/>
                    <a:pt x="416574" y="1672524"/>
                  </a:cubicBezTo>
                  <a:lnTo>
                    <a:pt x="203296" y="1750157"/>
                  </a:lnTo>
                  <a:lnTo>
                    <a:pt x="112638" y="1593132"/>
                  </a:lnTo>
                  <a:lnTo>
                    <a:pt x="286508" y="1447245"/>
                  </a:lnTo>
                  <a:cubicBezTo>
                    <a:pt x="241726" y="1334341"/>
                    <a:pt x="220417" y="1213496"/>
                    <a:pt x="223884" y="1092085"/>
                  </a:cubicBezTo>
                  <a:lnTo>
                    <a:pt x="10603" y="1014463"/>
                  </a:lnTo>
                  <a:lnTo>
                    <a:pt x="42088" y="835901"/>
                  </a:lnTo>
                  <a:lnTo>
                    <a:pt x="269055" y="835907"/>
                  </a:lnTo>
                  <a:cubicBezTo>
                    <a:pt x="307323" y="720632"/>
                    <a:pt x="368677" y="614363"/>
                    <a:pt x="449374" y="523585"/>
                  </a:cubicBezTo>
                  <a:lnTo>
                    <a:pt x="335886" y="327029"/>
                  </a:lnTo>
                  <a:lnTo>
                    <a:pt x="474782" y="210481"/>
                  </a:lnTo>
                  <a:lnTo>
                    <a:pt x="648645" y="356377"/>
                  </a:lnTo>
                  <a:cubicBezTo>
                    <a:pt x="752057" y="292669"/>
                    <a:pt x="867366" y="250701"/>
                    <a:pt x="987535" y="233031"/>
                  </a:cubicBezTo>
                  <a:lnTo>
                    <a:pt x="1026942" y="9511"/>
                  </a:lnTo>
                  <a:lnTo>
                    <a:pt x="1208258" y="9511"/>
                  </a:lnTo>
                  <a:lnTo>
                    <a:pt x="1247665" y="233031"/>
                  </a:lnTo>
                  <a:cubicBezTo>
                    <a:pt x="1367834" y="250700"/>
                    <a:pt x="1483142" y="292669"/>
                    <a:pt x="1586555" y="35637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4615" tIns="538825" rIns="464615" bIns="577916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New Features</a:t>
              </a:r>
              <a:endParaRPr lang="en-US" sz="20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3273490" y="2201339"/>
              <a:ext cx="2077332" cy="2045493"/>
            </a:xfrm>
            <a:custGeom>
              <a:avLst/>
              <a:gdLst>
                <a:gd name="connsiteX0" fmla="*/ 1216350 w 1625600"/>
                <a:gd name="connsiteY0" fmla="*/ 411723 h 1625600"/>
                <a:gd name="connsiteX1" fmla="*/ 1456181 w 1625600"/>
                <a:gd name="connsiteY1" fmla="*/ 339443 h 1625600"/>
                <a:gd name="connsiteX2" fmla="*/ 1544430 w 1625600"/>
                <a:gd name="connsiteY2" fmla="*/ 492294 h 1625600"/>
                <a:gd name="connsiteX3" fmla="*/ 1361918 w 1625600"/>
                <a:gd name="connsiteY3" fmla="*/ 663854 h 1625600"/>
                <a:gd name="connsiteX4" fmla="*/ 1361918 w 1625600"/>
                <a:gd name="connsiteY4" fmla="*/ 961747 h 1625600"/>
                <a:gd name="connsiteX5" fmla="*/ 1544430 w 1625600"/>
                <a:gd name="connsiteY5" fmla="*/ 1133306 h 1625600"/>
                <a:gd name="connsiteX6" fmla="*/ 1456181 w 1625600"/>
                <a:gd name="connsiteY6" fmla="*/ 1286157 h 1625600"/>
                <a:gd name="connsiteX7" fmla="*/ 1216350 w 1625600"/>
                <a:gd name="connsiteY7" fmla="*/ 1213877 h 1625600"/>
                <a:gd name="connsiteX8" fmla="*/ 958367 w 1625600"/>
                <a:gd name="connsiteY8" fmla="*/ 1362823 h 1625600"/>
                <a:gd name="connsiteX9" fmla="*/ 901049 w 1625600"/>
                <a:gd name="connsiteY9" fmla="*/ 1606663 h 1625600"/>
                <a:gd name="connsiteX10" fmla="*/ 724551 w 1625600"/>
                <a:gd name="connsiteY10" fmla="*/ 1606663 h 1625600"/>
                <a:gd name="connsiteX11" fmla="*/ 667232 w 1625600"/>
                <a:gd name="connsiteY11" fmla="*/ 1362823 h 1625600"/>
                <a:gd name="connsiteX12" fmla="*/ 409249 w 1625600"/>
                <a:gd name="connsiteY12" fmla="*/ 1213877 h 1625600"/>
                <a:gd name="connsiteX13" fmla="*/ 169419 w 1625600"/>
                <a:gd name="connsiteY13" fmla="*/ 1286157 h 1625600"/>
                <a:gd name="connsiteX14" fmla="*/ 81170 w 1625600"/>
                <a:gd name="connsiteY14" fmla="*/ 1133306 h 1625600"/>
                <a:gd name="connsiteX15" fmla="*/ 263682 w 1625600"/>
                <a:gd name="connsiteY15" fmla="*/ 961746 h 1625600"/>
                <a:gd name="connsiteX16" fmla="*/ 263682 w 1625600"/>
                <a:gd name="connsiteY16" fmla="*/ 663853 h 1625600"/>
                <a:gd name="connsiteX17" fmla="*/ 81170 w 1625600"/>
                <a:gd name="connsiteY17" fmla="*/ 492294 h 1625600"/>
                <a:gd name="connsiteX18" fmla="*/ 169419 w 1625600"/>
                <a:gd name="connsiteY18" fmla="*/ 339443 h 1625600"/>
                <a:gd name="connsiteX19" fmla="*/ 409250 w 1625600"/>
                <a:gd name="connsiteY19" fmla="*/ 411723 h 1625600"/>
                <a:gd name="connsiteX20" fmla="*/ 667233 w 1625600"/>
                <a:gd name="connsiteY20" fmla="*/ 262777 h 1625600"/>
                <a:gd name="connsiteX21" fmla="*/ 724551 w 1625600"/>
                <a:gd name="connsiteY21" fmla="*/ 18937 h 1625600"/>
                <a:gd name="connsiteX22" fmla="*/ 901049 w 1625600"/>
                <a:gd name="connsiteY22" fmla="*/ 18937 h 1625600"/>
                <a:gd name="connsiteX23" fmla="*/ 958368 w 1625600"/>
                <a:gd name="connsiteY23" fmla="*/ 262777 h 1625600"/>
                <a:gd name="connsiteX24" fmla="*/ 1216351 w 1625600"/>
                <a:gd name="connsiteY24" fmla="*/ 411723 h 1625600"/>
                <a:gd name="connsiteX25" fmla="*/ 1216350 w 1625600"/>
                <a:gd name="connsiteY25" fmla="*/ 411723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625600" h="1625600">
                  <a:moveTo>
                    <a:pt x="1216350" y="411723"/>
                  </a:moveTo>
                  <a:lnTo>
                    <a:pt x="1456181" y="339443"/>
                  </a:lnTo>
                  <a:lnTo>
                    <a:pt x="1544430" y="492294"/>
                  </a:lnTo>
                  <a:lnTo>
                    <a:pt x="1361918" y="663854"/>
                  </a:lnTo>
                  <a:cubicBezTo>
                    <a:pt x="1388374" y="761389"/>
                    <a:pt x="1388374" y="864211"/>
                    <a:pt x="1361918" y="961747"/>
                  </a:cubicBezTo>
                  <a:lnTo>
                    <a:pt x="1544430" y="1133306"/>
                  </a:lnTo>
                  <a:lnTo>
                    <a:pt x="1456181" y="1286157"/>
                  </a:lnTo>
                  <a:lnTo>
                    <a:pt x="1216350" y="1213877"/>
                  </a:lnTo>
                  <a:cubicBezTo>
                    <a:pt x="1145110" y="1285556"/>
                    <a:pt x="1056063" y="1336967"/>
                    <a:pt x="958367" y="1362823"/>
                  </a:cubicBezTo>
                  <a:lnTo>
                    <a:pt x="901049" y="1606663"/>
                  </a:lnTo>
                  <a:lnTo>
                    <a:pt x="724551" y="1606663"/>
                  </a:lnTo>
                  <a:lnTo>
                    <a:pt x="667232" y="1362823"/>
                  </a:lnTo>
                  <a:cubicBezTo>
                    <a:pt x="569536" y="1336967"/>
                    <a:pt x="480489" y="1285556"/>
                    <a:pt x="409249" y="1213877"/>
                  </a:cubicBezTo>
                  <a:lnTo>
                    <a:pt x="169419" y="1286157"/>
                  </a:lnTo>
                  <a:lnTo>
                    <a:pt x="81170" y="1133306"/>
                  </a:lnTo>
                  <a:lnTo>
                    <a:pt x="263682" y="961746"/>
                  </a:lnTo>
                  <a:cubicBezTo>
                    <a:pt x="237226" y="864211"/>
                    <a:pt x="237226" y="761389"/>
                    <a:pt x="263682" y="663853"/>
                  </a:cubicBezTo>
                  <a:lnTo>
                    <a:pt x="81170" y="492294"/>
                  </a:lnTo>
                  <a:lnTo>
                    <a:pt x="169419" y="339443"/>
                  </a:lnTo>
                  <a:lnTo>
                    <a:pt x="409250" y="411723"/>
                  </a:lnTo>
                  <a:cubicBezTo>
                    <a:pt x="480490" y="340044"/>
                    <a:pt x="569537" y="288633"/>
                    <a:pt x="667233" y="262777"/>
                  </a:cubicBezTo>
                  <a:lnTo>
                    <a:pt x="724551" y="18937"/>
                  </a:lnTo>
                  <a:lnTo>
                    <a:pt x="901049" y="18937"/>
                  </a:lnTo>
                  <a:lnTo>
                    <a:pt x="958368" y="262777"/>
                  </a:lnTo>
                  <a:cubicBezTo>
                    <a:pt x="1056064" y="288633"/>
                    <a:pt x="1145111" y="340044"/>
                    <a:pt x="1216351" y="411723"/>
                  </a:cubicBezTo>
                  <a:lnTo>
                    <a:pt x="1216350" y="41172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9277687"/>
                <a:satOff val="-16270"/>
                <a:lumOff val="-29020"/>
                <a:alphaOff val="0"/>
              </a:schemeClr>
            </a:fillRef>
            <a:effectRef idx="2">
              <a:schemeClr val="accent4">
                <a:hueOff val="-9277687"/>
                <a:satOff val="-16270"/>
                <a:lumOff val="-290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4490" tIns="426963" rIns="424490" bIns="42696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New Technology</a:t>
              </a:r>
              <a:endParaRPr lang="en-US" sz="20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117582" y="1761073"/>
            <a:ext cx="4555764" cy="5006273"/>
            <a:chOff x="253999" y="1811872"/>
            <a:chExt cx="4555764" cy="5006273"/>
          </a:xfrm>
        </p:grpSpPr>
        <p:sp>
          <p:nvSpPr>
            <p:cNvPr id="16" name="Freeform 15"/>
            <p:cNvSpPr/>
            <p:nvPr/>
          </p:nvSpPr>
          <p:spPr>
            <a:xfrm>
              <a:off x="2122002" y="4293569"/>
              <a:ext cx="2235200" cy="2235200"/>
            </a:xfrm>
            <a:custGeom>
              <a:avLst/>
              <a:gdLst>
                <a:gd name="connsiteX0" fmla="*/ 1586555 w 2235200"/>
                <a:gd name="connsiteY0" fmla="*/ 356377 h 2235200"/>
                <a:gd name="connsiteX1" fmla="*/ 1760418 w 2235200"/>
                <a:gd name="connsiteY1" fmla="*/ 210481 h 2235200"/>
                <a:gd name="connsiteX2" fmla="*/ 1899314 w 2235200"/>
                <a:gd name="connsiteY2" fmla="*/ 327029 h 2235200"/>
                <a:gd name="connsiteX3" fmla="*/ 1785825 w 2235200"/>
                <a:gd name="connsiteY3" fmla="*/ 523585 h 2235200"/>
                <a:gd name="connsiteX4" fmla="*/ 1966144 w 2235200"/>
                <a:gd name="connsiteY4" fmla="*/ 835907 h 2235200"/>
                <a:gd name="connsiteX5" fmla="*/ 2193112 w 2235200"/>
                <a:gd name="connsiteY5" fmla="*/ 835901 h 2235200"/>
                <a:gd name="connsiteX6" fmla="*/ 2224597 w 2235200"/>
                <a:gd name="connsiteY6" fmla="*/ 1014463 h 2235200"/>
                <a:gd name="connsiteX7" fmla="*/ 2011316 w 2235200"/>
                <a:gd name="connsiteY7" fmla="*/ 1092085 h 2235200"/>
                <a:gd name="connsiteX8" fmla="*/ 1948692 w 2235200"/>
                <a:gd name="connsiteY8" fmla="*/ 1447245 h 2235200"/>
                <a:gd name="connsiteX9" fmla="*/ 2122562 w 2235200"/>
                <a:gd name="connsiteY9" fmla="*/ 1593132 h 2235200"/>
                <a:gd name="connsiteX10" fmla="*/ 2031904 w 2235200"/>
                <a:gd name="connsiteY10" fmla="*/ 1750157 h 2235200"/>
                <a:gd name="connsiteX11" fmla="*/ 1818627 w 2235200"/>
                <a:gd name="connsiteY11" fmla="*/ 1672524 h 2235200"/>
                <a:gd name="connsiteX12" fmla="*/ 1542362 w 2235200"/>
                <a:gd name="connsiteY12" fmla="*/ 1904338 h 2235200"/>
                <a:gd name="connsiteX13" fmla="*/ 1581780 w 2235200"/>
                <a:gd name="connsiteY13" fmla="*/ 2127856 h 2235200"/>
                <a:gd name="connsiteX14" fmla="*/ 1411398 w 2235200"/>
                <a:gd name="connsiteY14" fmla="*/ 2189870 h 2235200"/>
                <a:gd name="connsiteX15" fmla="*/ 1297919 w 2235200"/>
                <a:gd name="connsiteY15" fmla="*/ 1993308 h 2235200"/>
                <a:gd name="connsiteX16" fmla="*/ 937280 w 2235200"/>
                <a:gd name="connsiteY16" fmla="*/ 1993308 h 2235200"/>
                <a:gd name="connsiteX17" fmla="*/ 823802 w 2235200"/>
                <a:gd name="connsiteY17" fmla="*/ 2189870 h 2235200"/>
                <a:gd name="connsiteX18" fmla="*/ 653420 w 2235200"/>
                <a:gd name="connsiteY18" fmla="*/ 2127856 h 2235200"/>
                <a:gd name="connsiteX19" fmla="*/ 692839 w 2235200"/>
                <a:gd name="connsiteY19" fmla="*/ 1904338 h 2235200"/>
                <a:gd name="connsiteX20" fmla="*/ 416574 w 2235200"/>
                <a:gd name="connsiteY20" fmla="*/ 1672524 h 2235200"/>
                <a:gd name="connsiteX21" fmla="*/ 203296 w 2235200"/>
                <a:gd name="connsiteY21" fmla="*/ 1750157 h 2235200"/>
                <a:gd name="connsiteX22" fmla="*/ 112638 w 2235200"/>
                <a:gd name="connsiteY22" fmla="*/ 1593132 h 2235200"/>
                <a:gd name="connsiteX23" fmla="*/ 286508 w 2235200"/>
                <a:gd name="connsiteY23" fmla="*/ 1447245 h 2235200"/>
                <a:gd name="connsiteX24" fmla="*/ 223884 w 2235200"/>
                <a:gd name="connsiteY24" fmla="*/ 1092085 h 2235200"/>
                <a:gd name="connsiteX25" fmla="*/ 10603 w 2235200"/>
                <a:gd name="connsiteY25" fmla="*/ 1014463 h 2235200"/>
                <a:gd name="connsiteX26" fmla="*/ 42088 w 2235200"/>
                <a:gd name="connsiteY26" fmla="*/ 835901 h 2235200"/>
                <a:gd name="connsiteX27" fmla="*/ 269055 w 2235200"/>
                <a:gd name="connsiteY27" fmla="*/ 835907 h 2235200"/>
                <a:gd name="connsiteX28" fmla="*/ 449374 w 2235200"/>
                <a:gd name="connsiteY28" fmla="*/ 523585 h 2235200"/>
                <a:gd name="connsiteX29" fmla="*/ 335886 w 2235200"/>
                <a:gd name="connsiteY29" fmla="*/ 327029 h 2235200"/>
                <a:gd name="connsiteX30" fmla="*/ 474782 w 2235200"/>
                <a:gd name="connsiteY30" fmla="*/ 210481 h 2235200"/>
                <a:gd name="connsiteX31" fmla="*/ 648645 w 2235200"/>
                <a:gd name="connsiteY31" fmla="*/ 356377 h 2235200"/>
                <a:gd name="connsiteX32" fmla="*/ 987535 w 2235200"/>
                <a:gd name="connsiteY32" fmla="*/ 233031 h 2235200"/>
                <a:gd name="connsiteX33" fmla="*/ 1026942 w 2235200"/>
                <a:gd name="connsiteY33" fmla="*/ 9511 h 2235200"/>
                <a:gd name="connsiteX34" fmla="*/ 1208258 w 2235200"/>
                <a:gd name="connsiteY34" fmla="*/ 9511 h 2235200"/>
                <a:gd name="connsiteX35" fmla="*/ 1247665 w 2235200"/>
                <a:gd name="connsiteY35" fmla="*/ 233031 h 2235200"/>
                <a:gd name="connsiteX36" fmla="*/ 1586555 w 2235200"/>
                <a:gd name="connsiteY36" fmla="*/ 356377 h 223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235200" h="2235200">
                  <a:moveTo>
                    <a:pt x="1586555" y="356377"/>
                  </a:moveTo>
                  <a:lnTo>
                    <a:pt x="1760418" y="210481"/>
                  </a:lnTo>
                  <a:lnTo>
                    <a:pt x="1899314" y="327029"/>
                  </a:lnTo>
                  <a:lnTo>
                    <a:pt x="1785825" y="523585"/>
                  </a:lnTo>
                  <a:cubicBezTo>
                    <a:pt x="1866522" y="614364"/>
                    <a:pt x="1927876" y="720632"/>
                    <a:pt x="1966144" y="835907"/>
                  </a:cubicBezTo>
                  <a:lnTo>
                    <a:pt x="2193112" y="835901"/>
                  </a:lnTo>
                  <a:lnTo>
                    <a:pt x="2224597" y="1014463"/>
                  </a:lnTo>
                  <a:lnTo>
                    <a:pt x="2011316" y="1092085"/>
                  </a:lnTo>
                  <a:cubicBezTo>
                    <a:pt x="2014782" y="1213496"/>
                    <a:pt x="1993474" y="1334341"/>
                    <a:pt x="1948692" y="1447245"/>
                  </a:cubicBezTo>
                  <a:lnTo>
                    <a:pt x="2122562" y="1593132"/>
                  </a:lnTo>
                  <a:lnTo>
                    <a:pt x="2031904" y="1750157"/>
                  </a:lnTo>
                  <a:lnTo>
                    <a:pt x="1818627" y="1672524"/>
                  </a:lnTo>
                  <a:cubicBezTo>
                    <a:pt x="1743241" y="1767759"/>
                    <a:pt x="1649240" y="1846634"/>
                    <a:pt x="1542362" y="1904338"/>
                  </a:cubicBezTo>
                  <a:lnTo>
                    <a:pt x="1581780" y="2127856"/>
                  </a:lnTo>
                  <a:lnTo>
                    <a:pt x="1411398" y="2189870"/>
                  </a:lnTo>
                  <a:lnTo>
                    <a:pt x="1297919" y="1993308"/>
                  </a:lnTo>
                  <a:cubicBezTo>
                    <a:pt x="1178954" y="2017804"/>
                    <a:pt x="1056245" y="2017804"/>
                    <a:pt x="937280" y="1993308"/>
                  </a:cubicBezTo>
                  <a:lnTo>
                    <a:pt x="823802" y="2189870"/>
                  </a:lnTo>
                  <a:lnTo>
                    <a:pt x="653420" y="2127856"/>
                  </a:lnTo>
                  <a:lnTo>
                    <a:pt x="692839" y="1904338"/>
                  </a:lnTo>
                  <a:cubicBezTo>
                    <a:pt x="585961" y="1846634"/>
                    <a:pt x="491960" y="1767758"/>
                    <a:pt x="416574" y="1672524"/>
                  </a:cubicBezTo>
                  <a:lnTo>
                    <a:pt x="203296" y="1750157"/>
                  </a:lnTo>
                  <a:lnTo>
                    <a:pt x="112638" y="1593132"/>
                  </a:lnTo>
                  <a:lnTo>
                    <a:pt x="286508" y="1447245"/>
                  </a:lnTo>
                  <a:cubicBezTo>
                    <a:pt x="241726" y="1334341"/>
                    <a:pt x="220417" y="1213496"/>
                    <a:pt x="223884" y="1092085"/>
                  </a:cubicBezTo>
                  <a:lnTo>
                    <a:pt x="10603" y="1014463"/>
                  </a:lnTo>
                  <a:lnTo>
                    <a:pt x="42088" y="835901"/>
                  </a:lnTo>
                  <a:lnTo>
                    <a:pt x="269055" y="835907"/>
                  </a:lnTo>
                  <a:cubicBezTo>
                    <a:pt x="307323" y="720632"/>
                    <a:pt x="368677" y="614363"/>
                    <a:pt x="449374" y="523585"/>
                  </a:cubicBezTo>
                  <a:lnTo>
                    <a:pt x="335886" y="327029"/>
                  </a:lnTo>
                  <a:lnTo>
                    <a:pt x="474782" y="210481"/>
                  </a:lnTo>
                  <a:lnTo>
                    <a:pt x="648645" y="356377"/>
                  </a:lnTo>
                  <a:cubicBezTo>
                    <a:pt x="752057" y="292669"/>
                    <a:pt x="867366" y="250701"/>
                    <a:pt x="987535" y="233031"/>
                  </a:cubicBezTo>
                  <a:lnTo>
                    <a:pt x="1026942" y="9511"/>
                  </a:lnTo>
                  <a:lnTo>
                    <a:pt x="1208258" y="9511"/>
                  </a:lnTo>
                  <a:lnTo>
                    <a:pt x="1247665" y="233031"/>
                  </a:lnTo>
                  <a:cubicBezTo>
                    <a:pt x="1367834" y="250700"/>
                    <a:pt x="1483142" y="292669"/>
                    <a:pt x="1586555" y="356377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3345" tIns="537555" rIns="463345" bIns="576646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508 Compliance</a:t>
              </a:r>
              <a:endParaRPr lang="en-US" sz="2000" kern="12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253999" y="3358857"/>
              <a:ext cx="2226989" cy="2059704"/>
            </a:xfrm>
            <a:custGeom>
              <a:avLst/>
              <a:gdLst>
                <a:gd name="connsiteX0" fmla="*/ 1216350 w 1625600"/>
                <a:gd name="connsiteY0" fmla="*/ 411723 h 1625600"/>
                <a:gd name="connsiteX1" fmla="*/ 1456181 w 1625600"/>
                <a:gd name="connsiteY1" fmla="*/ 339443 h 1625600"/>
                <a:gd name="connsiteX2" fmla="*/ 1544430 w 1625600"/>
                <a:gd name="connsiteY2" fmla="*/ 492294 h 1625600"/>
                <a:gd name="connsiteX3" fmla="*/ 1361918 w 1625600"/>
                <a:gd name="connsiteY3" fmla="*/ 663854 h 1625600"/>
                <a:gd name="connsiteX4" fmla="*/ 1361918 w 1625600"/>
                <a:gd name="connsiteY4" fmla="*/ 961747 h 1625600"/>
                <a:gd name="connsiteX5" fmla="*/ 1544430 w 1625600"/>
                <a:gd name="connsiteY5" fmla="*/ 1133306 h 1625600"/>
                <a:gd name="connsiteX6" fmla="*/ 1456181 w 1625600"/>
                <a:gd name="connsiteY6" fmla="*/ 1286157 h 1625600"/>
                <a:gd name="connsiteX7" fmla="*/ 1216350 w 1625600"/>
                <a:gd name="connsiteY7" fmla="*/ 1213877 h 1625600"/>
                <a:gd name="connsiteX8" fmla="*/ 958367 w 1625600"/>
                <a:gd name="connsiteY8" fmla="*/ 1362823 h 1625600"/>
                <a:gd name="connsiteX9" fmla="*/ 901049 w 1625600"/>
                <a:gd name="connsiteY9" fmla="*/ 1606663 h 1625600"/>
                <a:gd name="connsiteX10" fmla="*/ 724551 w 1625600"/>
                <a:gd name="connsiteY10" fmla="*/ 1606663 h 1625600"/>
                <a:gd name="connsiteX11" fmla="*/ 667232 w 1625600"/>
                <a:gd name="connsiteY11" fmla="*/ 1362823 h 1625600"/>
                <a:gd name="connsiteX12" fmla="*/ 409249 w 1625600"/>
                <a:gd name="connsiteY12" fmla="*/ 1213877 h 1625600"/>
                <a:gd name="connsiteX13" fmla="*/ 169419 w 1625600"/>
                <a:gd name="connsiteY13" fmla="*/ 1286157 h 1625600"/>
                <a:gd name="connsiteX14" fmla="*/ 81170 w 1625600"/>
                <a:gd name="connsiteY14" fmla="*/ 1133306 h 1625600"/>
                <a:gd name="connsiteX15" fmla="*/ 263682 w 1625600"/>
                <a:gd name="connsiteY15" fmla="*/ 961746 h 1625600"/>
                <a:gd name="connsiteX16" fmla="*/ 263682 w 1625600"/>
                <a:gd name="connsiteY16" fmla="*/ 663853 h 1625600"/>
                <a:gd name="connsiteX17" fmla="*/ 81170 w 1625600"/>
                <a:gd name="connsiteY17" fmla="*/ 492294 h 1625600"/>
                <a:gd name="connsiteX18" fmla="*/ 169419 w 1625600"/>
                <a:gd name="connsiteY18" fmla="*/ 339443 h 1625600"/>
                <a:gd name="connsiteX19" fmla="*/ 409250 w 1625600"/>
                <a:gd name="connsiteY19" fmla="*/ 411723 h 1625600"/>
                <a:gd name="connsiteX20" fmla="*/ 667233 w 1625600"/>
                <a:gd name="connsiteY20" fmla="*/ 262777 h 1625600"/>
                <a:gd name="connsiteX21" fmla="*/ 724551 w 1625600"/>
                <a:gd name="connsiteY21" fmla="*/ 18937 h 1625600"/>
                <a:gd name="connsiteX22" fmla="*/ 901049 w 1625600"/>
                <a:gd name="connsiteY22" fmla="*/ 18937 h 1625600"/>
                <a:gd name="connsiteX23" fmla="*/ 958368 w 1625600"/>
                <a:gd name="connsiteY23" fmla="*/ 262777 h 1625600"/>
                <a:gd name="connsiteX24" fmla="*/ 1216351 w 1625600"/>
                <a:gd name="connsiteY24" fmla="*/ 411723 h 1625600"/>
                <a:gd name="connsiteX25" fmla="*/ 1216350 w 1625600"/>
                <a:gd name="connsiteY25" fmla="*/ 411723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625600" h="1625600">
                  <a:moveTo>
                    <a:pt x="1216350" y="411723"/>
                  </a:moveTo>
                  <a:lnTo>
                    <a:pt x="1456181" y="339443"/>
                  </a:lnTo>
                  <a:lnTo>
                    <a:pt x="1544430" y="492294"/>
                  </a:lnTo>
                  <a:lnTo>
                    <a:pt x="1361918" y="663854"/>
                  </a:lnTo>
                  <a:cubicBezTo>
                    <a:pt x="1388374" y="761389"/>
                    <a:pt x="1388374" y="864211"/>
                    <a:pt x="1361918" y="961747"/>
                  </a:cubicBezTo>
                  <a:lnTo>
                    <a:pt x="1544430" y="1133306"/>
                  </a:lnTo>
                  <a:lnTo>
                    <a:pt x="1456181" y="1286157"/>
                  </a:lnTo>
                  <a:lnTo>
                    <a:pt x="1216350" y="1213877"/>
                  </a:lnTo>
                  <a:cubicBezTo>
                    <a:pt x="1145110" y="1285556"/>
                    <a:pt x="1056063" y="1336967"/>
                    <a:pt x="958367" y="1362823"/>
                  </a:cubicBezTo>
                  <a:lnTo>
                    <a:pt x="901049" y="1606663"/>
                  </a:lnTo>
                  <a:lnTo>
                    <a:pt x="724551" y="1606663"/>
                  </a:lnTo>
                  <a:lnTo>
                    <a:pt x="667232" y="1362823"/>
                  </a:lnTo>
                  <a:cubicBezTo>
                    <a:pt x="569536" y="1336967"/>
                    <a:pt x="480489" y="1285556"/>
                    <a:pt x="409249" y="1213877"/>
                  </a:cubicBezTo>
                  <a:lnTo>
                    <a:pt x="169419" y="1286157"/>
                  </a:lnTo>
                  <a:lnTo>
                    <a:pt x="81170" y="1133306"/>
                  </a:lnTo>
                  <a:lnTo>
                    <a:pt x="263682" y="961746"/>
                  </a:lnTo>
                  <a:cubicBezTo>
                    <a:pt x="237226" y="864211"/>
                    <a:pt x="237226" y="761389"/>
                    <a:pt x="263682" y="663853"/>
                  </a:cubicBezTo>
                  <a:lnTo>
                    <a:pt x="81170" y="492294"/>
                  </a:lnTo>
                  <a:lnTo>
                    <a:pt x="169419" y="339443"/>
                  </a:lnTo>
                  <a:lnTo>
                    <a:pt x="409250" y="411723"/>
                  </a:lnTo>
                  <a:cubicBezTo>
                    <a:pt x="480490" y="340044"/>
                    <a:pt x="569537" y="288633"/>
                    <a:pt x="667233" y="262777"/>
                  </a:cubicBezTo>
                  <a:lnTo>
                    <a:pt x="724551" y="18937"/>
                  </a:lnTo>
                  <a:lnTo>
                    <a:pt x="901049" y="18937"/>
                  </a:lnTo>
                  <a:lnTo>
                    <a:pt x="958368" y="262777"/>
                  </a:lnTo>
                  <a:cubicBezTo>
                    <a:pt x="1056064" y="288633"/>
                    <a:pt x="1145111" y="340044"/>
                    <a:pt x="1216351" y="411723"/>
                  </a:cubicBezTo>
                  <a:lnTo>
                    <a:pt x="1216350" y="4117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4644403"/>
                <a:satOff val="20872"/>
                <a:lumOff val="-4412"/>
                <a:alphaOff val="0"/>
              </a:schemeClr>
            </a:fillRef>
            <a:effectRef idx="0">
              <a:schemeClr val="accent2">
                <a:hueOff val="-4644403"/>
                <a:satOff val="20872"/>
                <a:lumOff val="-441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3220" tIns="425693" rIns="423220" bIns="425693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Site Architecture</a:t>
              </a:r>
              <a:endParaRPr lang="en-US" sz="2000" kern="12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366777" y="1811872"/>
              <a:ext cx="2307759" cy="2315755"/>
            </a:xfrm>
            <a:custGeom>
              <a:avLst/>
              <a:gdLst>
                <a:gd name="connsiteX0" fmla="*/ 1191775 w 1592756"/>
                <a:gd name="connsiteY0" fmla="*/ 403405 h 1592756"/>
                <a:gd name="connsiteX1" fmla="*/ 1426760 w 1592756"/>
                <a:gd name="connsiteY1" fmla="*/ 332584 h 1592756"/>
                <a:gd name="connsiteX2" fmla="*/ 1513226 w 1592756"/>
                <a:gd name="connsiteY2" fmla="*/ 482348 h 1592756"/>
                <a:gd name="connsiteX3" fmla="*/ 1334401 w 1592756"/>
                <a:gd name="connsiteY3" fmla="*/ 650441 h 1592756"/>
                <a:gd name="connsiteX4" fmla="*/ 1334401 w 1592756"/>
                <a:gd name="connsiteY4" fmla="*/ 942315 h 1592756"/>
                <a:gd name="connsiteX5" fmla="*/ 1513226 w 1592756"/>
                <a:gd name="connsiteY5" fmla="*/ 1110408 h 1592756"/>
                <a:gd name="connsiteX6" fmla="*/ 1426760 w 1592756"/>
                <a:gd name="connsiteY6" fmla="*/ 1260172 h 1592756"/>
                <a:gd name="connsiteX7" fmla="*/ 1191775 w 1592756"/>
                <a:gd name="connsiteY7" fmla="*/ 1189351 h 1592756"/>
                <a:gd name="connsiteX8" fmla="*/ 939004 w 1592756"/>
                <a:gd name="connsiteY8" fmla="*/ 1335288 h 1592756"/>
                <a:gd name="connsiteX9" fmla="*/ 882844 w 1592756"/>
                <a:gd name="connsiteY9" fmla="*/ 1574202 h 1592756"/>
                <a:gd name="connsiteX10" fmla="*/ 709912 w 1592756"/>
                <a:gd name="connsiteY10" fmla="*/ 1574202 h 1592756"/>
                <a:gd name="connsiteX11" fmla="*/ 653752 w 1592756"/>
                <a:gd name="connsiteY11" fmla="*/ 1335288 h 1592756"/>
                <a:gd name="connsiteX12" fmla="*/ 400981 w 1592756"/>
                <a:gd name="connsiteY12" fmla="*/ 1189351 h 1592756"/>
                <a:gd name="connsiteX13" fmla="*/ 165996 w 1592756"/>
                <a:gd name="connsiteY13" fmla="*/ 1260172 h 1592756"/>
                <a:gd name="connsiteX14" fmla="*/ 79530 w 1592756"/>
                <a:gd name="connsiteY14" fmla="*/ 1110408 h 1592756"/>
                <a:gd name="connsiteX15" fmla="*/ 258355 w 1592756"/>
                <a:gd name="connsiteY15" fmla="*/ 942315 h 1592756"/>
                <a:gd name="connsiteX16" fmla="*/ 258355 w 1592756"/>
                <a:gd name="connsiteY16" fmla="*/ 650441 h 1592756"/>
                <a:gd name="connsiteX17" fmla="*/ 79530 w 1592756"/>
                <a:gd name="connsiteY17" fmla="*/ 482348 h 1592756"/>
                <a:gd name="connsiteX18" fmla="*/ 165996 w 1592756"/>
                <a:gd name="connsiteY18" fmla="*/ 332584 h 1592756"/>
                <a:gd name="connsiteX19" fmla="*/ 400981 w 1592756"/>
                <a:gd name="connsiteY19" fmla="*/ 403405 h 1592756"/>
                <a:gd name="connsiteX20" fmla="*/ 653752 w 1592756"/>
                <a:gd name="connsiteY20" fmla="*/ 257468 h 1592756"/>
                <a:gd name="connsiteX21" fmla="*/ 709912 w 1592756"/>
                <a:gd name="connsiteY21" fmla="*/ 18554 h 1592756"/>
                <a:gd name="connsiteX22" fmla="*/ 882844 w 1592756"/>
                <a:gd name="connsiteY22" fmla="*/ 18554 h 1592756"/>
                <a:gd name="connsiteX23" fmla="*/ 939004 w 1592756"/>
                <a:gd name="connsiteY23" fmla="*/ 257468 h 1592756"/>
                <a:gd name="connsiteX24" fmla="*/ 1191775 w 1592756"/>
                <a:gd name="connsiteY24" fmla="*/ 403405 h 159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592756" h="1592756">
                  <a:moveTo>
                    <a:pt x="1025173" y="402893"/>
                  </a:moveTo>
                  <a:lnTo>
                    <a:pt x="1195533" y="297380"/>
                  </a:lnTo>
                  <a:lnTo>
                    <a:pt x="1295376" y="397223"/>
                  </a:lnTo>
                  <a:lnTo>
                    <a:pt x="1189863" y="567584"/>
                  </a:lnTo>
                  <a:cubicBezTo>
                    <a:pt x="1230502" y="637475"/>
                    <a:pt x="1251792" y="716930"/>
                    <a:pt x="1251543" y="797777"/>
                  </a:cubicBezTo>
                  <a:lnTo>
                    <a:pt x="1428100" y="892558"/>
                  </a:lnTo>
                  <a:lnTo>
                    <a:pt x="1391556" y="1028945"/>
                  </a:lnTo>
                  <a:lnTo>
                    <a:pt x="1191263" y="1022749"/>
                  </a:lnTo>
                  <a:cubicBezTo>
                    <a:pt x="1151054" y="1092889"/>
                    <a:pt x="1092889" y="1151054"/>
                    <a:pt x="1022749" y="1191262"/>
                  </a:cubicBezTo>
                  <a:lnTo>
                    <a:pt x="1028945" y="1391556"/>
                  </a:lnTo>
                  <a:lnTo>
                    <a:pt x="892558" y="1428101"/>
                  </a:lnTo>
                  <a:lnTo>
                    <a:pt x="797778" y="1251543"/>
                  </a:lnTo>
                  <a:cubicBezTo>
                    <a:pt x="716930" y="1251791"/>
                    <a:pt x="637475" y="1230502"/>
                    <a:pt x="567583" y="1189863"/>
                  </a:cubicBezTo>
                  <a:lnTo>
                    <a:pt x="397223" y="1295376"/>
                  </a:lnTo>
                  <a:lnTo>
                    <a:pt x="297380" y="1195533"/>
                  </a:lnTo>
                  <a:lnTo>
                    <a:pt x="402893" y="1025172"/>
                  </a:lnTo>
                  <a:cubicBezTo>
                    <a:pt x="362254" y="955281"/>
                    <a:pt x="340964" y="875826"/>
                    <a:pt x="341213" y="794979"/>
                  </a:cubicBezTo>
                  <a:lnTo>
                    <a:pt x="164656" y="700198"/>
                  </a:lnTo>
                  <a:lnTo>
                    <a:pt x="201200" y="563811"/>
                  </a:lnTo>
                  <a:lnTo>
                    <a:pt x="401493" y="570007"/>
                  </a:lnTo>
                  <a:cubicBezTo>
                    <a:pt x="441702" y="499867"/>
                    <a:pt x="499867" y="441702"/>
                    <a:pt x="570007" y="401494"/>
                  </a:cubicBezTo>
                  <a:lnTo>
                    <a:pt x="563811" y="201200"/>
                  </a:lnTo>
                  <a:lnTo>
                    <a:pt x="700198" y="164655"/>
                  </a:lnTo>
                  <a:lnTo>
                    <a:pt x="794978" y="341213"/>
                  </a:lnTo>
                  <a:cubicBezTo>
                    <a:pt x="875826" y="340965"/>
                    <a:pt x="955281" y="362254"/>
                    <a:pt x="1025173" y="402893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9288807"/>
                <a:satOff val="41745"/>
                <a:lumOff val="-8824"/>
                <a:alphaOff val="0"/>
              </a:schemeClr>
            </a:fillRef>
            <a:effectRef idx="0">
              <a:schemeClr val="accent2">
                <a:hueOff val="-9288807"/>
                <a:satOff val="41745"/>
                <a:lumOff val="-88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2291" tIns="542291" rIns="542289" bIns="542289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Navigation</a:t>
              </a:r>
              <a:endParaRPr lang="en-US" sz="2000" kern="1200" dirty="0"/>
            </a:p>
          </p:txBody>
        </p:sp>
        <p:sp>
          <p:nvSpPr>
            <p:cNvPr id="19" name="Circular Arrow 18"/>
            <p:cNvSpPr/>
            <p:nvPr/>
          </p:nvSpPr>
          <p:spPr>
            <a:xfrm>
              <a:off x="1948707" y="3957089"/>
              <a:ext cx="2861056" cy="2861056"/>
            </a:xfrm>
            <a:prstGeom prst="circularArrow">
              <a:avLst>
                <a:gd name="adj1" fmla="val 4687"/>
                <a:gd name="adj2" fmla="val 299029"/>
                <a:gd name="adj3" fmla="val 2513083"/>
                <a:gd name="adj4" fmla="val 15867933"/>
                <a:gd name="adj5" fmla="val 5469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612802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263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Web </a:t>
            </a:r>
            <a:r>
              <a:rPr lang="en-US" sz="4400" dirty="0"/>
              <a:t>Strategy</a:t>
            </a:r>
            <a:r>
              <a:rPr lang="en-US" dirty="0"/>
              <a:t> Is </a:t>
            </a:r>
            <a:r>
              <a:rPr lang="en-US" dirty="0" smtClean="0"/>
              <a:t>Key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400" dirty="0" smtClean="0"/>
              <a:t>Obtain Executive Support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66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White House’s </a:t>
            </a:r>
            <a:br>
              <a:rPr lang="en-US" sz="4000" dirty="0" smtClean="0"/>
            </a:br>
            <a:r>
              <a:rPr lang="en-US" sz="4000" dirty="0" smtClean="0"/>
              <a:t>Digital Government Strategy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1311" y="1577622"/>
            <a:ext cx="682413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b="1" i="1" dirty="0"/>
              <a:t>Information-Centric” </a:t>
            </a:r>
            <a:endParaRPr lang="en-US" b="1" i="1" dirty="0" smtClean="0"/>
          </a:p>
          <a:p>
            <a:r>
              <a:rPr lang="en-US" b="1" i="1" dirty="0" smtClean="0"/>
              <a:t>“</a:t>
            </a:r>
            <a:r>
              <a:rPr lang="en-US" b="1" i="1" dirty="0"/>
              <a:t>Shared Platform” </a:t>
            </a:r>
            <a:endParaRPr lang="en-US" dirty="0"/>
          </a:p>
          <a:p>
            <a:r>
              <a:rPr lang="en-US" b="1" i="1" dirty="0" smtClean="0"/>
              <a:t>“</a:t>
            </a:r>
            <a:r>
              <a:rPr lang="en-US" b="1" i="1" dirty="0"/>
              <a:t>Customer-</a:t>
            </a:r>
            <a:r>
              <a:rPr lang="en-US" b="1" i="1" dirty="0" smtClean="0"/>
              <a:t>Centric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 </a:t>
            </a:r>
            <a:r>
              <a:rPr lang="en-US" b="1" i="1" dirty="0"/>
              <a:t>“Security and Privacy</a:t>
            </a:r>
            <a:r>
              <a:rPr lang="en-US" b="1" i="1" dirty="0" smtClean="0"/>
              <a:t>”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69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Implementing </a:t>
            </a:r>
            <a:r>
              <a:rPr lang="en-US" sz="4000" dirty="0" smtClean="0"/>
              <a:t>Web </a:t>
            </a:r>
            <a:r>
              <a:rPr lang="en-US" sz="4000" dirty="0"/>
              <a:t>Strategic Goals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530992"/>
              </p:ext>
            </p:extLst>
          </p:nvPr>
        </p:nvGraphicFramePr>
        <p:xfrm>
          <a:off x="592668" y="1989670"/>
          <a:ext cx="7945438" cy="3763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846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Creating a Web Centric Culture: Key Success Factors</a:t>
            </a:r>
          </a:p>
        </p:txBody>
      </p:sp>
      <p:grpSp>
        <p:nvGrpSpPr>
          <p:cNvPr id="30722" name="Group 12"/>
          <p:cNvGrpSpPr>
            <a:grpSpLocks/>
          </p:cNvGrpSpPr>
          <p:nvPr/>
        </p:nvGrpSpPr>
        <p:grpSpPr bwMode="auto">
          <a:xfrm>
            <a:off x="800099" y="2674249"/>
            <a:ext cx="7751233" cy="2736433"/>
            <a:chOff x="1856596" y="2771474"/>
            <a:chExt cx="5429219" cy="2398611"/>
          </a:xfrm>
        </p:grpSpPr>
        <p:sp>
          <p:nvSpPr>
            <p:cNvPr id="14" name="Freeform 13"/>
            <p:cNvSpPr/>
            <p:nvPr/>
          </p:nvSpPr>
          <p:spPr>
            <a:xfrm rot="21600000">
              <a:off x="2190012" y="2771474"/>
              <a:ext cx="5095803" cy="666835"/>
            </a:xfrm>
            <a:custGeom>
              <a:avLst/>
              <a:gdLst>
                <a:gd name="connsiteX0" fmla="*/ 0 w 5095803"/>
                <a:gd name="connsiteY0" fmla="*/ 0 h 666833"/>
                <a:gd name="connsiteX1" fmla="*/ 4762387 w 5095803"/>
                <a:gd name="connsiteY1" fmla="*/ 0 h 666833"/>
                <a:gd name="connsiteX2" fmla="*/ 5095803 w 5095803"/>
                <a:gd name="connsiteY2" fmla="*/ 333417 h 666833"/>
                <a:gd name="connsiteX3" fmla="*/ 4762387 w 5095803"/>
                <a:gd name="connsiteY3" fmla="*/ 666833 h 666833"/>
                <a:gd name="connsiteX4" fmla="*/ 0 w 5095803"/>
                <a:gd name="connsiteY4" fmla="*/ 666833 h 666833"/>
                <a:gd name="connsiteX5" fmla="*/ 0 w 5095803"/>
                <a:gd name="connsiteY5" fmla="*/ 0 h 666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95803" h="666833">
                  <a:moveTo>
                    <a:pt x="5095803" y="666832"/>
                  </a:moveTo>
                  <a:lnTo>
                    <a:pt x="333416" y="666832"/>
                  </a:lnTo>
                  <a:lnTo>
                    <a:pt x="0" y="333416"/>
                  </a:lnTo>
                  <a:lnTo>
                    <a:pt x="333416" y="1"/>
                  </a:lnTo>
                  <a:lnTo>
                    <a:pt x="5095803" y="1"/>
                  </a:lnTo>
                  <a:lnTo>
                    <a:pt x="5095803" y="666832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60763" tIns="45721" rIns="85344" bIns="45721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>
                  <a:solidFill>
                    <a:schemeClr val="bg1"/>
                  </a:solidFill>
                </a:rPr>
                <a:t>Obtain </a:t>
              </a:r>
              <a:r>
                <a:rPr lang="en-US" sz="2000" dirty="0">
                  <a:solidFill>
                    <a:schemeClr val="bg1"/>
                  </a:solidFill>
                </a:rPr>
                <a:t>executive buy in and leadership </a:t>
              </a:r>
              <a:r>
                <a:rPr lang="en-US" sz="2000" dirty="0" smtClean="0">
                  <a:solidFill>
                    <a:schemeClr val="bg1"/>
                  </a:solidFill>
                </a:rPr>
                <a:t>support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1856596" y="2771475"/>
              <a:ext cx="666833" cy="666833"/>
            </a:xfrm>
            <a:prstGeom prst="ellipse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90012" y="3637363"/>
              <a:ext cx="5095803" cy="666835"/>
            </a:xfrm>
            <a:custGeom>
              <a:avLst/>
              <a:gdLst>
                <a:gd name="connsiteX0" fmla="*/ 0 w 5095803"/>
                <a:gd name="connsiteY0" fmla="*/ 0 h 666833"/>
                <a:gd name="connsiteX1" fmla="*/ 4762387 w 5095803"/>
                <a:gd name="connsiteY1" fmla="*/ 0 h 666833"/>
                <a:gd name="connsiteX2" fmla="*/ 5095803 w 5095803"/>
                <a:gd name="connsiteY2" fmla="*/ 333417 h 666833"/>
                <a:gd name="connsiteX3" fmla="*/ 4762387 w 5095803"/>
                <a:gd name="connsiteY3" fmla="*/ 666833 h 666833"/>
                <a:gd name="connsiteX4" fmla="*/ 0 w 5095803"/>
                <a:gd name="connsiteY4" fmla="*/ 666833 h 666833"/>
                <a:gd name="connsiteX5" fmla="*/ 0 w 5095803"/>
                <a:gd name="connsiteY5" fmla="*/ 0 h 666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95803" h="666833">
                  <a:moveTo>
                    <a:pt x="5095803" y="666832"/>
                  </a:moveTo>
                  <a:lnTo>
                    <a:pt x="333416" y="666832"/>
                  </a:lnTo>
                  <a:lnTo>
                    <a:pt x="0" y="333416"/>
                  </a:lnTo>
                  <a:lnTo>
                    <a:pt x="333416" y="1"/>
                  </a:lnTo>
                  <a:lnTo>
                    <a:pt x="5095803" y="1"/>
                  </a:lnTo>
                  <a:lnTo>
                    <a:pt x="5095803" y="666832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60763" tIns="45721" rIns="85344" bIns="45721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>
                  <a:solidFill>
                    <a:srgbClr val="000000"/>
                  </a:solidFill>
                </a:rPr>
                <a:t>Transform to an organization focused </a:t>
              </a:r>
              <a:r>
                <a:rPr lang="en-US" sz="2000" dirty="0">
                  <a:solidFill>
                    <a:srgbClr val="000000"/>
                  </a:solidFill>
                </a:rPr>
                <a:t>on using technology to communicate </a:t>
              </a:r>
              <a:r>
                <a:rPr lang="en-US" sz="2000" dirty="0" smtClean="0">
                  <a:solidFill>
                    <a:srgbClr val="000000"/>
                  </a:solidFill>
                </a:rPr>
                <a:t>to constituents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1856596" y="3637364"/>
              <a:ext cx="666833" cy="666833"/>
            </a:xfrm>
            <a:prstGeom prst="ellipse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8" name="Freeform 17"/>
            <p:cNvSpPr/>
            <p:nvPr/>
          </p:nvSpPr>
          <p:spPr>
            <a:xfrm rot="21600000">
              <a:off x="2190012" y="4503251"/>
              <a:ext cx="5095803" cy="666834"/>
            </a:xfrm>
            <a:custGeom>
              <a:avLst/>
              <a:gdLst>
                <a:gd name="connsiteX0" fmla="*/ 0 w 5095803"/>
                <a:gd name="connsiteY0" fmla="*/ 0 h 666833"/>
                <a:gd name="connsiteX1" fmla="*/ 4762387 w 5095803"/>
                <a:gd name="connsiteY1" fmla="*/ 0 h 666833"/>
                <a:gd name="connsiteX2" fmla="*/ 5095803 w 5095803"/>
                <a:gd name="connsiteY2" fmla="*/ 333417 h 666833"/>
                <a:gd name="connsiteX3" fmla="*/ 4762387 w 5095803"/>
                <a:gd name="connsiteY3" fmla="*/ 666833 h 666833"/>
                <a:gd name="connsiteX4" fmla="*/ 0 w 5095803"/>
                <a:gd name="connsiteY4" fmla="*/ 666833 h 666833"/>
                <a:gd name="connsiteX5" fmla="*/ 0 w 5095803"/>
                <a:gd name="connsiteY5" fmla="*/ 0 h 666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95803" h="666833">
                  <a:moveTo>
                    <a:pt x="5095803" y="666832"/>
                  </a:moveTo>
                  <a:lnTo>
                    <a:pt x="333416" y="666832"/>
                  </a:lnTo>
                  <a:lnTo>
                    <a:pt x="0" y="333416"/>
                  </a:lnTo>
                  <a:lnTo>
                    <a:pt x="333416" y="1"/>
                  </a:lnTo>
                  <a:lnTo>
                    <a:pt x="5095803" y="1"/>
                  </a:lnTo>
                  <a:lnTo>
                    <a:pt x="5095803" y="666832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60763" tIns="45721" rIns="85344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>
                  <a:solidFill>
                    <a:srgbClr val="000000"/>
                  </a:solidFill>
                </a:rPr>
                <a:t>Transfer content ownership from web team to  SMEs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856596" y="4503252"/>
              <a:ext cx="666833" cy="666833"/>
            </a:xfrm>
            <a:prstGeom prst="ellipse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3397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Moving to Distributed Authorship: </a:t>
            </a:r>
            <a:r>
              <a:rPr lang="en-US" sz="4000" dirty="0" smtClean="0"/>
              <a:t>Challenges </a:t>
            </a:r>
            <a:endParaRPr lang="en-US" sz="4000" dirty="0"/>
          </a:p>
        </p:txBody>
      </p:sp>
      <p:grpSp>
        <p:nvGrpSpPr>
          <p:cNvPr id="31746" name="Group 4"/>
          <p:cNvGrpSpPr>
            <a:grpSpLocks/>
          </p:cNvGrpSpPr>
          <p:nvPr/>
        </p:nvGrpSpPr>
        <p:grpSpPr bwMode="auto">
          <a:xfrm>
            <a:off x="739775" y="2482326"/>
            <a:ext cx="7662863" cy="3267075"/>
            <a:chOff x="739775" y="2770188"/>
            <a:chExt cx="7662862" cy="3267074"/>
          </a:xfrm>
        </p:grpSpPr>
        <p:sp>
          <p:nvSpPr>
            <p:cNvPr id="6" name="Freeform 5"/>
            <p:cNvSpPr/>
            <p:nvPr/>
          </p:nvSpPr>
          <p:spPr>
            <a:xfrm>
              <a:off x="739775" y="2770188"/>
              <a:ext cx="6130290" cy="718756"/>
            </a:xfrm>
            <a:custGeom>
              <a:avLst/>
              <a:gdLst>
                <a:gd name="connsiteX0" fmla="*/ 0 w 6130290"/>
                <a:gd name="connsiteY0" fmla="*/ 71876 h 718756"/>
                <a:gd name="connsiteX1" fmla="*/ 71876 w 6130290"/>
                <a:gd name="connsiteY1" fmla="*/ 0 h 718756"/>
                <a:gd name="connsiteX2" fmla="*/ 6058414 w 6130290"/>
                <a:gd name="connsiteY2" fmla="*/ 0 h 718756"/>
                <a:gd name="connsiteX3" fmla="*/ 6130290 w 6130290"/>
                <a:gd name="connsiteY3" fmla="*/ 71876 h 718756"/>
                <a:gd name="connsiteX4" fmla="*/ 6130290 w 6130290"/>
                <a:gd name="connsiteY4" fmla="*/ 646880 h 718756"/>
                <a:gd name="connsiteX5" fmla="*/ 6058414 w 6130290"/>
                <a:gd name="connsiteY5" fmla="*/ 718756 h 718756"/>
                <a:gd name="connsiteX6" fmla="*/ 71876 w 6130290"/>
                <a:gd name="connsiteY6" fmla="*/ 718756 h 718756"/>
                <a:gd name="connsiteX7" fmla="*/ 0 w 6130290"/>
                <a:gd name="connsiteY7" fmla="*/ 646880 h 718756"/>
                <a:gd name="connsiteX8" fmla="*/ 0 w 6130290"/>
                <a:gd name="connsiteY8" fmla="*/ 71876 h 718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30290" h="718756">
                  <a:moveTo>
                    <a:pt x="0" y="71876"/>
                  </a:moveTo>
                  <a:cubicBezTo>
                    <a:pt x="0" y="32180"/>
                    <a:pt x="32180" y="0"/>
                    <a:pt x="71876" y="0"/>
                  </a:cubicBezTo>
                  <a:lnTo>
                    <a:pt x="6058414" y="0"/>
                  </a:lnTo>
                  <a:cubicBezTo>
                    <a:pt x="6098110" y="0"/>
                    <a:pt x="6130290" y="32180"/>
                    <a:pt x="6130290" y="71876"/>
                  </a:cubicBezTo>
                  <a:lnTo>
                    <a:pt x="6130290" y="646880"/>
                  </a:lnTo>
                  <a:cubicBezTo>
                    <a:pt x="6130290" y="686576"/>
                    <a:pt x="6098110" y="718756"/>
                    <a:pt x="6058414" y="718756"/>
                  </a:cubicBezTo>
                  <a:lnTo>
                    <a:pt x="71876" y="718756"/>
                  </a:lnTo>
                  <a:cubicBezTo>
                    <a:pt x="32180" y="718756"/>
                    <a:pt x="0" y="686576"/>
                    <a:pt x="0" y="646880"/>
                  </a:cubicBezTo>
                  <a:lnTo>
                    <a:pt x="0" y="7187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93442" tIns="93442" rIns="887668" bIns="93442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>
                  <a:solidFill>
                    <a:schemeClr val="bg1"/>
                  </a:solidFill>
                  <a:latin typeface="Arial"/>
                  <a:cs typeface="Arial"/>
                </a:rPr>
                <a:t>Working with 25 </a:t>
              </a: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p</a:t>
              </a:r>
              <a:r>
                <a:rPr lang="en-US" sz="2000" dirty="0" smtClean="0">
                  <a:solidFill>
                    <a:schemeClr val="bg1"/>
                  </a:solidFill>
                  <a:latin typeface="Arial"/>
                  <a:cs typeface="Arial"/>
                </a:rPr>
                <a:t>rogram </a:t>
              </a: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o</a:t>
              </a:r>
              <a:r>
                <a:rPr lang="en-US" sz="2000" dirty="0" smtClean="0">
                  <a:solidFill>
                    <a:schemeClr val="bg1"/>
                  </a:solidFill>
                  <a:latin typeface="Arial"/>
                  <a:cs typeface="Arial"/>
                </a:rPr>
                <a:t>ffices</a:t>
              </a: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, 10 </a:t>
              </a:r>
              <a:r>
                <a:rPr lang="en-US" sz="2000" dirty="0" smtClean="0">
                  <a:solidFill>
                    <a:schemeClr val="bg1"/>
                  </a:solidFill>
                  <a:latin typeface="Arial"/>
                  <a:cs typeface="Arial"/>
                </a:rPr>
                <a:t>regions</a:t>
              </a: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, and over 350 Drupal end users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1253186" y="3619627"/>
              <a:ext cx="6130290" cy="718756"/>
            </a:xfrm>
            <a:custGeom>
              <a:avLst/>
              <a:gdLst>
                <a:gd name="connsiteX0" fmla="*/ 0 w 6130290"/>
                <a:gd name="connsiteY0" fmla="*/ 71876 h 718756"/>
                <a:gd name="connsiteX1" fmla="*/ 71876 w 6130290"/>
                <a:gd name="connsiteY1" fmla="*/ 0 h 718756"/>
                <a:gd name="connsiteX2" fmla="*/ 6058414 w 6130290"/>
                <a:gd name="connsiteY2" fmla="*/ 0 h 718756"/>
                <a:gd name="connsiteX3" fmla="*/ 6130290 w 6130290"/>
                <a:gd name="connsiteY3" fmla="*/ 71876 h 718756"/>
                <a:gd name="connsiteX4" fmla="*/ 6130290 w 6130290"/>
                <a:gd name="connsiteY4" fmla="*/ 646880 h 718756"/>
                <a:gd name="connsiteX5" fmla="*/ 6058414 w 6130290"/>
                <a:gd name="connsiteY5" fmla="*/ 718756 h 718756"/>
                <a:gd name="connsiteX6" fmla="*/ 71876 w 6130290"/>
                <a:gd name="connsiteY6" fmla="*/ 718756 h 718756"/>
                <a:gd name="connsiteX7" fmla="*/ 0 w 6130290"/>
                <a:gd name="connsiteY7" fmla="*/ 646880 h 718756"/>
                <a:gd name="connsiteX8" fmla="*/ 0 w 6130290"/>
                <a:gd name="connsiteY8" fmla="*/ 71876 h 718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30290" h="718756">
                  <a:moveTo>
                    <a:pt x="0" y="71876"/>
                  </a:moveTo>
                  <a:cubicBezTo>
                    <a:pt x="0" y="32180"/>
                    <a:pt x="32180" y="0"/>
                    <a:pt x="71876" y="0"/>
                  </a:cubicBezTo>
                  <a:lnTo>
                    <a:pt x="6058414" y="0"/>
                  </a:lnTo>
                  <a:cubicBezTo>
                    <a:pt x="6098110" y="0"/>
                    <a:pt x="6130290" y="32180"/>
                    <a:pt x="6130290" y="71876"/>
                  </a:cubicBezTo>
                  <a:lnTo>
                    <a:pt x="6130290" y="646880"/>
                  </a:lnTo>
                  <a:cubicBezTo>
                    <a:pt x="6130290" y="686576"/>
                    <a:pt x="6098110" y="718756"/>
                    <a:pt x="6058414" y="718756"/>
                  </a:cubicBezTo>
                  <a:lnTo>
                    <a:pt x="71876" y="718756"/>
                  </a:lnTo>
                  <a:cubicBezTo>
                    <a:pt x="32180" y="718756"/>
                    <a:pt x="0" y="686576"/>
                    <a:pt x="0" y="646880"/>
                  </a:cubicBezTo>
                  <a:lnTo>
                    <a:pt x="0" y="7187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93442" tIns="93442" rIns="1074046" bIns="93442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>
                  <a:latin typeface="Arial"/>
                  <a:cs typeface="Arial"/>
                </a:rPr>
                <a:t>Training Drupal </a:t>
              </a:r>
              <a:r>
                <a:rPr lang="en-US" sz="2000" dirty="0">
                  <a:latin typeface="Arial"/>
                  <a:cs typeface="Arial"/>
                </a:rPr>
                <a:t>end users with various technical competence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1758935" y="4469067"/>
              <a:ext cx="6130290" cy="718756"/>
            </a:xfrm>
            <a:custGeom>
              <a:avLst/>
              <a:gdLst>
                <a:gd name="connsiteX0" fmla="*/ 0 w 6130290"/>
                <a:gd name="connsiteY0" fmla="*/ 71876 h 718756"/>
                <a:gd name="connsiteX1" fmla="*/ 71876 w 6130290"/>
                <a:gd name="connsiteY1" fmla="*/ 0 h 718756"/>
                <a:gd name="connsiteX2" fmla="*/ 6058414 w 6130290"/>
                <a:gd name="connsiteY2" fmla="*/ 0 h 718756"/>
                <a:gd name="connsiteX3" fmla="*/ 6130290 w 6130290"/>
                <a:gd name="connsiteY3" fmla="*/ 71876 h 718756"/>
                <a:gd name="connsiteX4" fmla="*/ 6130290 w 6130290"/>
                <a:gd name="connsiteY4" fmla="*/ 646880 h 718756"/>
                <a:gd name="connsiteX5" fmla="*/ 6058414 w 6130290"/>
                <a:gd name="connsiteY5" fmla="*/ 718756 h 718756"/>
                <a:gd name="connsiteX6" fmla="*/ 71876 w 6130290"/>
                <a:gd name="connsiteY6" fmla="*/ 718756 h 718756"/>
                <a:gd name="connsiteX7" fmla="*/ 0 w 6130290"/>
                <a:gd name="connsiteY7" fmla="*/ 646880 h 718756"/>
                <a:gd name="connsiteX8" fmla="*/ 0 w 6130290"/>
                <a:gd name="connsiteY8" fmla="*/ 71876 h 718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30290" h="718756">
                  <a:moveTo>
                    <a:pt x="0" y="71876"/>
                  </a:moveTo>
                  <a:cubicBezTo>
                    <a:pt x="0" y="32180"/>
                    <a:pt x="32180" y="0"/>
                    <a:pt x="71876" y="0"/>
                  </a:cubicBezTo>
                  <a:lnTo>
                    <a:pt x="6058414" y="0"/>
                  </a:lnTo>
                  <a:cubicBezTo>
                    <a:pt x="6098110" y="0"/>
                    <a:pt x="6130290" y="32180"/>
                    <a:pt x="6130290" y="71876"/>
                  </a:cubicBezTo>
                  <a:lnTo>
                    <a:pt x="6130290" y="646880"/>
                  </a:lnTo>
                  <a:cubicBezTo>
                    <a:pt x="6130290" y="686576"/>
                    <a:pt x="6098110" y="718756"/>
                    <a:pt x="6058414" y="718756"/>
                  </a:cubicBezTo>
                  <a:lnTo>
                    <a:pt x="71876" y="718756"/>
                  </a:lnTo>
                  <a:cubicBezTo>
                    <a:pt x="32180" y="718756"/>
                    <a:pt x="0" y="686576"/>
                    <a:pt x="0" y="646880"/>
                  </a:cubicBezTo>
                  <a:lnTo>
                    <a:pt x="0" y="7187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93442" tIns="93442" rIns="1066383" bIns="93442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Determining ownership of over 4,000 pages of content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272347" y="5318506"/>
              <a:ext cx="6130290" cy="718756"/>
            </a:xfrm>
            <a:custGeom>
              <a:avLst/>
              <a:gdLst>
                <a:gd name="connsiteX0" fmla="*/ 0 w 6130290"/>
                <a:gd name="connsiteY0" fmla="*/ 71876 h 718756"/>
                <a:gd name="connsiteX1" fmla="*/ 71876 w 6130290"/>
                <a:gd name="connsiteY1" fmla="*/ 0 h 718756"/>
                <a:gd name="connsiteX2" fmla="*/ 6058414 w 6130290"/>
                <a:gd name="connsiteY2" fmla="*/ 0 h 718756"/>
                <a:gd name="connsiteX3" fmla="*/ 6130290 w 6130290"/>
                <a:gd name="connsiteY3" fmla="*/ 71876 h 718756"/>
                <a:gd name="connsiteX4" fmla="*/ 6130290 w 6130290"/>
                <a:gd name="connsiteY4" fmla="*/ 646880 h 718756"/>
                <a:gd name="connsiteX5" fmla="*/ 6058414 w 6130290"/>
                <a:gd name="connsiteY5" fmla="*/ 718756 h 718756"/>
                <a:gd name="connsiteX6" fmla="*/ 71876 w 6130290"/>
                <a:gd name="connsiteY6" fmla="*/ 718756 h 718756"/>
                <a:gd name="connsiteX7" fmla="*/ 0 w 6130290"/>
                <a:gd name="connsiteY7" fmla="*/ 646880 h 718756"/>
                <a:gd name="connsiteX8" fmla="*/ 0 w 6130290"/>
                <a:gd name="connsiteY8" fmla="*/ 71876 h 718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30290" h="718756">
                  <a:moveTo>
                    <a:pt x="0" y="71876"/>
                  </a:moveTo>
                  <a:cubicBezTo>
                    <a:pt x="0" y="32180"/>
                    <a:pt x="32180" y="0"/>
                    <a:pt x="71876" y="0"/>
                  </a:cubicBezTo>
                  <a:lnTo>
                    <a:pt x="6058414" y="0"/>
                  </a:lnTo>
                  <a:cubicBezTo>
                    <a:pt x="6098110" y="0"/>
                    <a:pt x="6130290" y="32180"/>
                    <a:pt x="6130290" y="71876"/>
                  </a:cubicBezTo>
                  <a:lnTo>
                    <a:pt x="6130290" y="646880"/>
                  </a:lnTo>
                  <a:cubicBezTo>
                    <a:pt x="6130290" y="686576"/>
                    <a:pt x="6098110" y="718756"/>
                    <a:pt x="6058414" y="718756"/>
                  </a:cubicBezTo>
                  <a:lnTo>
                    <a:pt x="71876" y="718756"/>
                  </a:lnTo>
                  <a:cubicBezTo>
                    <a:pt x="32180" y="718756"/>
                    <a:pt x="0" y="686576"/>
                    <a:pt x="0" y="646880"/>
                  </a:cubicBezTo>
                  <a:lnTo>
                    <a:pt x="0" y="7187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93442" tIns="93442" rIns="1074046" bIns="93442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latin typeface="Arial"/>
                  <a:cs typeface="Arial"/>
                </a:rPr>
                <a:t>Preparing and supporting Drupal end users to succeed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2813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Success Factors for </a:t>
            </a:r>
            <a:r>
              <a:rPr lang="en-US" sz="4000" dirty="0" smtClean="0"/>
              <a:t>Distributed </a:t>
            </a:r>
            <a:r>
              <a:rPr lang="en-US" sz="4000" dirty="0"/>
              <a:t>Authorship Program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440231"/>
              </p:ext>
            </p:extLst>
          </p:nvPr>
        </p:nvGraphicFramePr>
        <p:xfrm>
          <a:off x="739775" y="2770188"/>
          <a:ext cx="7662863" cy="3267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100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8220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Develop a</a:t>
            </a:r>
            <a:br>
              <a:rPr lang="en-US" sz="4400" dirty="0" smtClean="0"/>
            </a:br>
            <a:r>
              <a:rPr lang="en-US" sz="4400" dirty="0" smtClean="0"/>
              <a:t> Training &amp; Communications Plan</a:t>
            </a:r>
            <a:br>
              <a:rPr lang="en-US" sz="4400" dirty="0" smtClean="0"/>
            </a:br>
            <a:r>
              <a:rPr lang="en-US" sz="4400" dirty="0" smtClean="0"/>
              <a:t>Early 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660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14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 a Drupal </a:t>
            </a:r>
            <a:br>
              <a:rPr lang="en-US" dirty="0" smtClean="0"/>
            </a:br>
            <a:r>
              <a:rPr lang="en-US" dirty="0" smtClean="0"/>
              <a:t>Ambassador Progra</a:t>
            </a:r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18621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532</TotalTime>
  <Words>276</Words>
  <Application>Microsoft Macintosh PowerPoint</Application>
  <PresentationFormat>On-screen Show (4:3)</PresentationFormat>
  <Paragraphs>59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Twilight</vt:lpstr>
      <vt:lpstr>Leveraging Drupal to Move to a Distributed Authorship Model</vt:lpstr>
      <vt:lpstr>Web Strategy Is Key   Obtain Executive Support </vt:lpstr>
      <vt:lpstr>The White House’s  Digital Government Strategy</vt:lpstr>
      <vt:lpstr>Implementing Web Strategic Goals</vt:lpstr>
      <vt:lpstr>Creating a Web Centric Culture: Key Success Factors</vt:lpstr>
      <vt:lpstr>Moving to Distributed Authorship: Challenges </vt:lpstr>
      <vt:lpstr>Success Factors for Distributed Authorship Program</vt:lpstr>
      <vt:lpstr>Develop a  Training &amp; Communications Plan Early On</vt:lpstr>
      <vt:lpstr>Implement a Drupal  Ambassador Program</vt:lpstr>
      <vt:lpstr>Benefits to Web Team of Distributed Authorship Model</vt:lpstr>
    </vt:vector>
  </TitlesOfParts>
  <Company>Eye Street Software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Lessons Learned</dc:title>
  <dc:creator>Jim Lockett</dc:creator>
  <cp:lastModifiedBy>Nechumah Getz</cp:lastModifiedBy>
  <cp:revision>53</cp:revision>
  <dcterms:created xsi:type="dcterms:W3CDTF">2012-08-23T18:00:53Z</dcterms:created>
  <dcterms:modified xsi:type="dcterms:W3CDTF">2013-02-15T17:57:45Z</dcterms:modified>
</cp:coreProperties>
</file>